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01" r:id="rId3"/>
    <p:sldId id="330" r:id="rId5"/>
    <p:sldId id="258" r:id="rId6"/>
    <p:sldId id="328" r:id="rId7"/>
    <p:sldId id="327" r:id="rId8"/>
    <p:sldId id="331" r:id="rId9"/>
    <p:sldId id="333" r:id="rId10"/>
    <p:sldId id="334" r:id="rId11"/>
    <p:sldId id="335" r:id="rId12"/>
    <p:sldId id="337" r:id="rId13"/>
    <p:sldId id="338" r:id="rId14"/>
    <p:sldId id="339" r:id="rId15"/>
    <p:sldId id="340" r:id="rId16"/>
    <p:sldId id="345" r:id="rId17"/>
    <p:sldId id="342" r:id="rId18"/>
    <p:sldId id="341" r:id="rId19"/>
    <p:sldId id="343" r:id="rId20"/>
    <p:sldId id="344" r:id="rId21"/>
    <p:sldId id="346" r:id="rId22"/>
    <p:sldId id="302" r:id="rId23"/>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clrMru>
    <a:srgbClr val="CC0099"/>
    <a:srgbClr val="008000"/>
    <a:srgbClr val="FF3300"/>
    <a:srgbClr val="0000FF"/>
    <a:srgbClr val="FFFF66"/>
    <a:srgbClr val="000000"/>
    <a:srgbClr val="FF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showOutlineIcons="0">
    <p:restoredLeft sz="15947"/>
    <p:restoredTop sz="94660"/>
  </p:normalViewPr>
  <p:slideViewPr>
    <p:cSldViewPr showGuides="1">
      <p:cViewPr>
        <p:scale>
          <a:sx n="50" d="100"/>
          <a:sy n="50" d="100"/>
        </p:scale>
        <p:origin x="605" y="725"/>
      </p:cViewPr>
      <p:guideLst>
        <p:guide orient="horz" pos="2159"/>
        <p:guide pos="3850"/>
      </p:guideLst>
    </p:cSldViewPr>
  </p:slideViewPr>
  <p:notesTextViewPr>
    <p:cViewPr>
      <p:scale>
        <a:sx n="100" d="100"/>
        <a:sy n="100" d="100"/>
      </p:scale>
      <p:origin x="0" y="0"/>
    </p:cViewPr>
  </p:notesTextViewPr>
  <p:sorterViewPr showFormatting="0">
    <p:cViewPr>
      <p:scale>
        <a:sx n="44" d="100"/>
        <a:sy n="44"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4400" rtl="0" eaLnBrk="0" fontAlgn="base" latinLnBrk="0" hangingPunct="0">
              <a:lnSpc>
                <a:spcPct val="100000"/>
              </a:lnSpc>
              <a:spcBef>
                <a:spcPct val="0"/>
              </a:spcBef>
              <a:spcAft>
                <a:spcPct val="0"/>
              </a:spcAft>
              <a:buClrTx/>
              <a:buSzTx/>
              <a:buFontTx/>
              <a:buNone/>
              <a:defRPr/>
            </a:pPr>
            <a:fld id="{51F42874-40DD-4D2F-AE99-E4EB88437609}" type="datetimeFigureOut">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marL="0" marR="0" lvl="0" indent="0" algn="r" defTabSz="914400" rtl="0" eaLnBrk="0" fontAlgn="base" latinLnBrk="0" hangingPunct="0">
              <a:lnSpc>
                <a:spcPct val="100000"/>
              </a:lnSpc>
              <a:spcBef>
                <a:spcPct val="0"/>
              </a:spcBef>
              <a:spcAft>
                <a:spcPct val="0"/>
              </a:spcAft>
              <a:buClrTx/>
              <a:buSzTx/>
              <a:buFontTx/>
              <a:buNone/>
              <a:defRPr/>
            </a:pPr>
            <a:fld id="{D3B0C3F6-4E10-45CE-B313-A80DB46013A4}" type="slidenum">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7" name="幻灯片图像占位符 1"/>
          <p:cNvSpPr>
            <a:spLocks noGrp="1" noRot="1" noChangeAspect="1" noTextEdit="1"/>
          </p:cNvSpPr>
          <p:nvPr>
            <p:ph type="sldImg"/>
          </p:nvPr>
        </p:nvSpPr>
        <p:spPr>
          <a:ln>
            <a:solidFill>
              <a:srgbClr val="000000"/>
            </a:solidFill>
            <a:miter/>
          </a:ln>
        </p:spPr>
      </p:sp>
      <p:sp>
        <p:nvSpPr>
          <p:cNvPr id="4098" name="文本占位符 2"/>
          <p:cNvSpPr>
            <a:spLocks noGrp="1"/>
          </p:cNvSpPr>
          <p:nvPr>
            <p:ph type="body"/>
          </p:nvPr>
        </p:nvSpPr>
        <p:spPr>
          <a:noFill/>
          <a:ln>
            <a:noFill/>
          </a:ln>
        </p:spPr>
        <p:txBody>
          <a:bodyPr wrap="square" lIns="91440" tIns="45720" rIns="91440" bIns="45720" anchor="t" anchorCtr="0"/>
          <a:p>
            <a:pPr lvl="0"/>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5297" name="幻灯片图像占位符 1"/>
          <p:cNvSpPr>
            <a:spLocks noGrp="1" noRot="1" noChangeAspect="1" noTextEdit="1"/>
          </p:cNvSpPr>
          <p:nvPr>
            <p:ph type="sldImg"/>
          </p:nvPr>
        </p:nvSpPr>
        <p:spPr>
          <a:ln>
            <a:solidFill>
              <a:srgbClr val="000000"/>
            </a:solidFill>
            <a:miter/>
          </a:ln>
        </p:spPr>
      </p:sp>
      <p:sp>
        <p:nvSpPr>
          <p:cNvPr id="55298" name="文本占位符 2"/>
          <p:cNvSpPr>
            <a:spLocks noGrp="1"/>
          </p:cNvSpPr>
          <p:nvPr>
            <p:ph type="body"/>
          </p:nvPr>
        </p:nvSpPr>
        <p:spPr>
          <a:noFill/>
          <a:ln>
            <a:noFill/>
          </a:ln>
        </p:spPr>
        <p:txBody>
          <a:bodyPr wrap="square" lIns="91440" tIns="45720" rIns="91440" bIns="45720" anchor="t" anchorCtr="0"/>
          <a:p>
            <a:pPr lvl="0"/>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幻灯片图像占位符 1"/>
          <p:cNvSpPr>
            <a:spLocks noGrp="1" noRot="1" noChangeAspect="1" noTextEdit="1"/>
          </p:cNvSpPr>
          <p:nvPr>
            <p:ph type="sldImg"/>
          </p:nvPr>
        </p:nvSpPr>
        <p:spPr>
          <a:ln>
            <a:solidFill>
              <a:srgbClr val="000000"/>
            </a:solidFill>
            <a:miter/>
          </a:ln>
        </p:spPr>
      </p:sp>
      <p:sp>
        <p:nvSpPr>
          <p:cNvPr id="6146" name="备注占位符 2"/>
          <p:cNvSpPr>
            <a:spLocks noGrp="1"/>
          </p:cNvSpPr>
          <p:nvPr>
            <p:ph type="body"/>
          </p:nvPr>
        </p:nvSpPr>
        <p:spPr>
          <a:noFill/>
          <a:ln>
            <a:noFill/>
          </a:ln>
        </p:spPr>
        <p:txBody>
          <a:bodyPr wrap="square" lIns="91440" tIns="45720" rIns="91440" bIns="45720" anchor="t" anchorCtr="0"/>
          <a:p>
            <a:pPr lvl="0" eaLnBrk="1" hangingPunct="1">
              <a:spcBef>
                <a:spcPct val="0"/>
              </a:spcBef>
            </a:pPr>
            <a:endParaRPr lang="zh-CN" altLang="en-US" dirty="0"/>
          </a:p>
        </p:txBody>
      </p:sp>
      <p:sp>
        <p:nvSpPr>
          <p:cNvPr id="6147" name="灯片编号占位符 3"/>
          <p:cNvSpPr txBox="1">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p>
            <a:pPr lvl="0" algn="r"/>
            <a:fld id="{9A0DB2DC-4C9A-4742-B13C-FB6460FD3503}" type="slidenum">
              <a:rPr lang="zh-CN" altLang="en-US" sz="1200" dirty="0"/>
            </a:fld>
            <a:endParaRPr lang="zh-CN" altLang="en-US" sz="120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grpSp>
        <p:nvGrpSpPr>
          <p:cNvPr id="1026" name="组合 6"/>
          <p:cNvGrpSpPr/>
          <p:nvPr userDrawn="1"/>
        </p:nvGrpSpPr>
        <p:grpSpPr>
          <a:xfrm>
            <a:off x="6350" y="0"/>
            <a:ext cx="12192000" cy="6858000"/>
            <a:chOff x="0" y="0"/>
            <a:chExt cx="12192001" cy="6837402"/>
          </a:xfrm>
        </p:grpSpPr>
        <p:sp>
          <p:nvSpPr>
            <p:cNvPr id="8" name="矩形 7"/>
            <p:cNvSpPr/>
            <p:nvPr/>
          </p:nvSpPr>
          <p:spPr>
            <a:xfrm>
              <a:off x="0" y="2988198"/>
              <a:ext cx="12192001" cy="38492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prstClr val="black"/>
                </a:solidFill>
                <a:effectLst/>
                <a:uLnTx/>
                <a:uFillTx/>
                <a:latin typeface="+mn-lt"/>
                <a:ea typeface="+mn-ea"/>
                <a:cs typeface="+mn-ea"/>
                <a:sym typeface="+mn-lt"/>
              </a:endParaRPr>
            </a:p>
          </p:txBody>
        </p:sp>
        <p:grpSp>
          <p:nvGrpSpPr>
            <p:cNvPr id="1028" name="组合 8"/>
            <p:cNvGrpSpPr/>
            <p:nvPr userDrawn="1"/>
          </p:nvGrpSpPr>
          <p:grpSpPr>
            <a:xfrm>
              <a:off x="0" y="0"/>
              <a:ext cx="12192001" cy="6608801"/>
              <a:chOff x="0" y="0"/>
              <a:chExt cx="12192001" cy="6608801"/>
            </a:xfrm>
          </p:grpSpPr>
          <p:sp>
            <p:nvSpPr>
              <p:cNvPr id="10" name="矩形 9"/>
              <p:cNvSpPr/>
              <p:nvPr/>
            </p:nvSpPr>
            <p:spPr>
              <a:xfrm>
                <a:off x="0" y="0"/>
                <a:ext cx="12192001" cy="3535823"/>
              </a:xfrm>
              <a:prstGeom prst="rect">
                <a:avLst/>
              </a:prstGeom>
              <a:solidFill>
                <a:srgbClr val="CC33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prstClr val="black"/>
                  </a:solidFill>
                  <a:effectLst/>
                  <a:uLnTx/>
                  <a:uFillTx/>
                  <a:latin typeface="+mn-lt"/>
                  <a:ea typeface="+mn-ea"/>
                  <a:cs typeface="+mn-ea"/>
                  <a:sym typeface="+mn-lt"/>
                </a:endParaRPr>
              </a:p>
            </p:txBody>
          </p:sp>
          <p:sp>
            <p:nvSpPr>
              <p:cNvPr id="11" name="圆角矩形 10"/>
              <p:cNvSpPr/>
              <p:nvPr/>
            </p:nvSpPr>
            <p:spPr>
              <a:xfrm>
                <a:off x="234950" y="216835"/>
                <a:ext cx="11722101" cy="6392654"/>
              </a:xfrm>
              <a:prstGeom prst="roundRect">
                <a:avLst>
                  <a:gd name="adj" fmla="val 1474"/>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3200" b="0" i="0" u="none" strike="noStrike" kern="1200" cap="none" spc="0" normalizeH="0" baseline="0" noProof="1">
                  <a:ln>
                    <a:noFill/>
                  </a:ln>
                  <a:solidFill>
                    <a:prstClr val="black"/>
                  </a:solidFill>
                  <a:effectLst/>
                  <a:uLnTx/>
                  <a:uFillTx/>
                  <a:latin typeface="+mn-lt"/>
                  <a:ea typeface="+mn-ea"/>
                  <a:cs typeface="+mn-ea"/>
                  <a:sym typeface="+mn-lt"/>
                </a:endParaRPr>
              </a:p>
            </p:txBody>
          </p:sp>
          <p:sp>
            <p:nvSpPr>
              <p:cNvPr id="12" name="圆角矩形 11"/>
              <p:cNvSpPr/>
              <p:nvPr/>
            </p:nvSpPr>
            <p:spPr>
              <a:xfrm>
                <a:off x="384175" y="375108"/>
                <a:ext cx="11423651" cy="6077691"/>
              </a:xfrm>
              <a:prstGeom prst="roundRect">
                <a:avLst>
                  <a:gd name="adj" fmla="val 1474"/>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3200" b="0" i="0" u="none" strike="noStrike" kern="1200" cap="none" spc="0" normalizeH="0" baseline="0" noProof="1">
                  <a:ln>
                    <a:noFill/>
                  </a:ln>
                  <a:solidFill>
                    <a:prstClr val="black"/>
                  </a:solidFill>
                  <a:effectLst/>
                  <a:uLnTx/>
                  <a:uFillTx/>
                  <a:latin typeface="+mn-lt"/>
                  <a:ea typeface="+mn-ea"/>
                  <a:cs typeface="+mn-ea"/>
                  <a:sym typeface="+mn-lt"/>
                </a:endParaRPr>
              </a:p>
            </p:txBody>
          </p:sp>
        </p:grpSp>
      </p:grpSp>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3.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073" name="组合 6"/>
          <p:cNvGrpSpPr/>
          <p:nvPr/>
        </p:nvGrpSpPr>
        <p:grpSpPr>
          <a:xfrm>
            <a:off x="-45085" y="4445"/>
            <a:ext cx="12192000" cy="6858000"/>
            <a:chOff x="0" y="0"/>
            <a:chExt cx="12192001" cy="6837402"/>
          </a:xfrm>
        </p:grpSpPr>
        <p:sp>
          <p:nvSpPr>
            <p:cNvPr id="10" name="矩形 9"/>
            <p:cNvSpPr/>
            <p:nvPr/>
          </p:nvSpPr>
          <p:spPr>
            <a:xfrm>
              <a:off x="0" y="2988198"/>
              <a:ext cx="12192001" cy="384920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4572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2095" b="0" i="0" u="none" strike="noStrike" kern="1200" cap="none" spc="0" normalizeH="0" baseline="0" noProof="0">
                <a:ln>
                  <a:noFill/>
                </a:ln>
                <a:solidFill>
                  <a:srgbClr val="000000"/>
                </a:solidFill>
                <a:effectLst/>
                <a:uLnTx/>
                <a:uFillTx/>
                <a:latin typeface="+mn-lt"/>
                <a:ea typeface="+mn-ea"/>
                <a:cs typeface="+mn-ea"/>
                <a:sym typeface="+mn-lt"/>
              </a:endParaRPr>
            </a:p>
          </p:txBody>
        </p:sp>
        <p:grpSp>
          <p:nvGrpSpPr>
            <p:cNvPr id="3075" name="组合 8"/>
            <p:cNvGrpSpPr/>
            <p:nvPr/>
          </p:nvGrpSpPr>
          <p:grpSpPr>
            <a:xfrm>
              <a:off x="0" y="0"/>
              <a:ext cx="12192001" cy="6609487"/>
              <a:chOff x="0" y="0"/>
              <a:chExt cx="12192001" cy="6609487"/>
            </a:xfrm>
          </p:grpSpPr>
          <p:sp>
            <p:nvSpPr>
              <p:cNvPr id="12" name="矩形 11"/>
              <p:cNvSpPr/>
              <p:nvPr/>
            </p:nvSpPr>
            <p:spPr>
              <a:xfrm>
                <a:off x="0" y="0"/>
                <a:ext cx="12192001" cy="353740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4572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2095" b="0" i="0" u="none" strike="noStrike" kern="1200" cap="none" spc="0" normalizeH="0" baseline="0" noProof="0">
                  <a:ln>
                    <a:noFill/>
                  </a:ln>
                  <a:solidFill>
                    <a:srgbClr val="000000"/>
                  </a:solidFill>
                  <a:effectLst/>
                  <a:uLnTx/>
                  <a:uFillTx/>
                  <a:latin typeface="+mn-lt"/>
                  <a:ea typeface="+mn-ea"/>
                  <a:cs typeface="+mn-ea"/>
                  <a:sym typeface="+mn-lt"/>
                </a:endParaRPr>
              </a:p>
            </p:txBody>
          </p:sp>
          <p:sp>
            <p:nvSpPr>
              <p:cNvPr id="13" name="圆角矩形 12"/>
              <p:cNvSpPr/>
              <p:nvPr/>
            </p:nvSpPr>
            <p:spPr>
              <a:xfrm>
                <a:off x="236537" y="219999"/>
                <a:ext cx="11718926" cy="6389488"/>
              </a:xfrm>
              <a:prstGeom prst="roundRect">
                <a:avLst>
                  <a:gd name="adj" fmla="val 1474"/>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457200" rtl="0" eaLnBrk="0" fontAlgn="auto" latinLnBrk="0" hangingPunct="0">
                  <a:lnSpc>
                    <a:spcPct val="100000"/>
                  </a:lnSpc>
                  <a:spcBef>
                    <a:spcPct val="0"/>
                  </a:spcBef>
                  <a:spcAft>
                    <a:spcPct val="0"/>
                  </a:spcAft>
                  <a:buClrTx/>
                  <a:buSzTx/>
                  <a:buFont typeface="Arial" panose="020B0604020202020204" pitchFamily="34" charset="0"/>
                  <a:buNone/>
                  <a:defRPr/>
                </a:pPr>
                <a:endParaRPr kumimoji="0" lang="zh-CN" altLang="en-US" sz="2095" b="0" i="0" u="none" strike="noStrike" kern="1200" cap="none" spc="0" normalizeH="0" baseline="0" noProof="1">
                  <a:ln>
                    <a:noFill/>
                  </a:ln>
                  <a:solidFill>
                    <a:srgbClr val="000000"/>
                  </a:solidFill>
                  <a:effectLst/>
                  <a:uLnTx/>
                  <a:uFillTx/>
                  <a:latin typeface="+mn-lt"/>
                  <a:ea typeface="+mn-ea"/>
                  <a:cs typeface="+mn-ea"/>
                  <a:sym typeface="+mn-lt"/>
                </a:endParaRPr>
              </a:p>
            </p:txBody>
          </p:sp>
          <p:sp>
            <p:nvSpPr>
              <p:cNvPr id="14" name="圆角矩形 13"/>
              <p:cNvSpPr/>
              <p:nvPr/>
            </p:nvSpPr>
            <p:spPr>
              <a:xfrm>
                <a:off x="385763" y="375108"/>
                <a:ext cx="11423651" cy="6079273"/>
              </a:xfrm>
              <a:prstGeom prst="roundRect">
                <a:avLst>
                  <a:gd name="adj" fmla="val 1474"/>
                </a:avLst>
              </a:prstGeom>
              <a:noFill/>
              <a:ln>
                <a:solidFill>
                  <a:srgbClr val="0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457200" rtl="0" eaLnBrk="0" fontAlgn="auto" latinLnBrk="0" hangingPunct="0">
                  <a:lnSpc>
                    <a:spcPct val="100000"/>
                  </a:lnSpc>
                  <a:spcBef>
                    <a:spcPct val="0"/>
                  </a:spcBef>
                  <a:spcAft>
                    <a:spcPct val="0"/>
                  </a:spcAft>
                  <a:buClrTx/>
                  <a:buSzTx/>
                  <a:buFont typeface="Arial" panose="020B0604020202020204" pitchFamily="34" charset="0"/>
                  <a:buNone/>
                  <a:defRPr/>
                </a:pPr>
                <a:endParaRPr kumimoji="0" lang="zh-CN" altLang="en-US" sz="2095" b="0" i="0" u="none" strike="noStrike" kern="1200" cap="none" spc="0" normalizeH="0" baseline="0" noProof="1">
                  <a:ln>
                    <a:noFill/>
                  </a:ln>
                  <a:solidFill>
                    <a:srgbClr val="000000"/>
                  </a:solidFill>
                  <a:effectLst/>
                  <a:uLnTx/>
                  <a:uFillTx/>
                  <a:latin typeface="+mn-lt"/>
                  <a:ea typeface="+mn-ea"/>
                  <a:cs typeface="+mn-ea"/>
                  <a:sym typeface="+mn-lt"/>
                </a:endParaRPr>
              </a:p>
            </p:txBody>
          </p:sp>
        </p:grpSp>
      </p:grpSp>
      <p:sp>
        <p:nvSpPr>
          <p:cNvPr id="4" name="文本框 3"/>
          <p:cNvSpPr txBox="1"/>
          <p:nvPr/>
        </p:nvSpPr>
        <p:spPr>
          <a:xfrm>
            <a:off x="2279650" y="1412558"/>
            <a:ext cx="10358438" cy="768350"/>
          </a:xfrm>
          <a:prstGeom prst="rect">
            <a:avLst/>
          </a:prstGeom>
          <a:noFill/>
          <a:ln w="9525">
            <a:noFill/>
          </a:ln>
        </p:spPr>
        <p:txBody>
          <a:bodyPr anchor="t" anchorCtr="0">
            <a:spAutoFit/>
          </a:bodyPr>
          <a:p>
            <a:pPr eaLnBrk="1" hangingPunct="1"/>
            <a:r>
              <a:rPr lang="en-US" altLang="zh-CN" sz="4400" b="1" dirty="0">
                <a:solidFill>
                  <a:schemeClr val="bg1"/>
                </a:solidFill>
                <a:latin typeface="微软雅黑" panose="020B0503020204020204" pitchFamily="34" charset="-122"/>
                <a:ea typeface="微软雅黑" panose="020B0503020204020204" pitchFamily="34" charset="-122"/>
                <a:sym typeface="+mn-ea"/>
              </a:rPr>
              <a:t>RFID</a:t>
            </a:r>
            <a:r>
              <a:rPr lang="zh-CN" altLang="en-US" sz="4400" b="1" dirty="0">
                <a:solidFill>
                  <a:schemeClr val="bg1"/>
                </a:solidFill>
                <a:latin typeface="微软雅黑" panose="020B0503020204020204" pitchFamily="34" charset="-122"/>
                <a:ea typeface="微软雅黑" panose="020B0503020204020204" pitchFamily="34" charset="-122"/>
                <a:sym typeface="+mn-ea"/>
              </a:rPr>
              <a:t>在供应链物流管理中的应用</a:t>
            </a:r>
            <a:endParaRPr lang="zh-CN" altLang="en-US" sz="4400" b="1" dirty="0">
              <a:solidFill>
                <a:schemeClr val="bg1"/>
              </a:solidFill>
              <a:latin typeface="微软雅黑" panose="020B0503020204020204" pitchFamily="34" charset="-122"/>
              <a:ea typeface="微软雅黑" panose="020B0503020204020204" pitchFamily="34" charset="-122"/>
              <a:sym typeface="+mn-ea"/>
            </a:endParaRPr>
          </a:p>
        </p:txBody>
      </p:sp>
      <p:sp>
        <p:nvSpPr>
          <p:cNvPr id="7" name="文本框 6"/>
          <p:cNvSpPr txBox="1"/>
          <p:nvPr/>
        </p:nvSpPr>
        <p:spPr>
          <a:xfrm>
            <a:off x="3647440" y="2564765"/>
            <a:ext cx="7105650" cy="1383665"/>
          </a:xfrm>
          <a:prstGeom prst="rect">
            <a:avLst/>
          </a:prstGeom>
          <a:noFill/>
          <a:ln w="9525">
            <a:noFill/>
          </a:ln>
        </p:spPr>
        <p:txBody>
          <a:bodyPr wrap="square" anchor="t" anchorCtr="0">
            <a:spAutoFit/>
          </a:bodyPr>
          <a:p>
            <a:pPr algn="ctr">
              <a:lnSpc>
                <a:spcPct val="150000"/>
              </a:lnSpc>
            </a:pPr>
            <a:r>
              <a:rPr lang="zh-CN" altLang="en-US" sz="2800" b="1" dirty="0">
                <a:solidFill>
                  <a:schemeClr val="bg1"/>
                </a:solidFill>
                <a:latin typeface="隶书" panose="02010509060101010101" pitchFamily="49" charset="-122"/>
                <a:ea typeface="隶书" panose="02010509060101010101" pitchFamily="49" charset="-122"/>
                <a:sym typeface="+mn-ea"/>
              </a:rPr>
              <a:t>物联网工程</a:t>
            </a:r>
            <a:r>
              <a:rPr lang="en-US" altLang="zh-CN" sz="2800" b="1" dirty="0">
                <a:solidFill>
                  <a:schemeClr val="bg1"/>
                </a:solidFill>
                <a:latin typeface="隶书" panose="02010509060101010101" pitchFamily="49" charset="-122"/>
                <a:ea typeface="隶书" panose="02010509060101010101" pitchFamily="49" charset="-122"/>
                <a:sym typeface="+mn-ea"/>
              </a:rPr>
              <a:t>19-2</a:t>
            </a:r>
            <a:r>
              <a:rPr lang="zh-CN" altLang="en-US" sz="2800" b="1" dirty="0">
                <a:solidFill>
                  <a:schemeClr val="bg1"/>
                </a:solidFill>
                <a:latin typeface="隶书" panose="02010509060101010101" pitchFamily="49" charset="-122"/>
                <a:ea typeface="隶书" panose="02010509060101010101" pitchFamily="49" charset="-122"/>
                <a:sym typeface="+mn-ea"/>
              </a:rPr>
              <a:t>班</a:t>
            </a:r>
            <a:r>
              <a:rPr lang="en-US" altLang="zh-CN" sz="2800" b="1" dirty="0">
                <a:solidFill>
                  <a:schemeClr val="bg1"/>
                </a:solidFill>
                <a:latin typeface="隶书" panose="02010509060101010101" pitchFamily="49" charset="-122"/>
                <a:ea typeface="隶书" panose="02010509060101010101" pitchFamily="49" charset="-122"/>
                <a:sym typeface="+mn-ea"/>
              </a:rPr>
              <a:t>   </a:t>
            </a:r>
            <a:r>
              <a:rPr lang="zh-CN" altLang="en-US" sz="2800" b="1" dirty="0">
                <a:solidFill>
                  <a:schemeClr val="bg1"/>
                </a:solidFill>
                <a:latin typeface="隶书" panose="02010509060101010101" pitchFamily="49" charset="-122"/>
                <a:ea typeface="隶书" panose="02010509060101010101" pitchFamily="49" charset="-122"/>
                <a:sym typeface="+mn-ea"/>
              </a:rPr>
              <a:t>付炎平</a:t>
            </a:r>
            <a:endParaRPr lang="zh-CN" altLang="en-US" sz="2800" b="1" dirty="0">
              <a:solidFill>
                <a:schemeClr val="bg1"/>
              </a:solidFill>
              <a:latin typeface="隶书" panose="02010509060101010101" pitchFamily="49" charset="-122"/>
              <a:ea typeface="隶书" panose="02010509060101010101" pitchFamily="49" charset="-122"/>
            </a:endParaRPr>
          </a:p>
          <a:p>
            <a:pPr algn="ctr">
              <a:lnSpc>
                <a:spcPct val="150000"/>
              </a:lnSpc>
            </a:pPr>
            <a:endParaRPr lang="zh-CN" altLang="en-US" sz="2800" b="1" dirty="0">
              <a:solidFill>
                <a:schemeClr val="bg1"/>
              </a:solidFill>
              <a:latin typeface="隶书" panose="02010509060101010101" pitchFamily="49" charset="-122"/>
              <a:ea typeface="隶书" panose="02010509060101010101" pitchFamily="49" charset="-122"/>
            </a:endParaRPr>
          </a:p>
        </p:txBody>
      </p:sp>
      <p:sp>
        <p:nvSpPr>
          <p:cNvPr id="8" name="文本框 7"/>
          <p:cNvSpPr txBox="1"/>
          <p:nvPr/>
        </p:nvSpPr>
        <p:spPr>
          <a:xfrm>
            <a:off x="3884613" y="1868488"/>
            <a:ext cx="4422775" cy="368300"/>
          </a:xfrm>
          <a:prstGeom prst="rect">
            <a:avLst/>
          </a:prstGeom>
          <a:noFill/>
          <a:ln w="9525">
            <a:noFill/>
          </a:ln>
        </p:spPr>
        <p:txBody>
          <a:bodyPr anchor="t" anchorCtr="0">
            <a:spAutoFit/>
          </a:bodyPr>
          <a:p>
            <a:pPr algn="ctr" eaLnBrk="0" hangingPunct="0"/>
            <a:endParaRPr lang="zh-CN" altLang="en-US" dirty="0">
              <a:solidFill>
                <a:schemeClr val="bg1"/>
              </a:solidFill>
              <a:latin typeface="Arial" panose="020B0604020202020204" pitchFamily="34" charset="0"/>
              <a:ea typeface="有爱新黑 CN"/>
              <a:sym typeface="Arial" panose="020B0604020202020204" pitchFamily="3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left)">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95325" y="412115"/>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3.</a:t>
            </a:r>
            <a:r>
              <a:rPr lang="zh-CN" altLang="en-US" dirty="0">
                <a:latin typeface="楷体_GB2312" pitchFamily="1" charset="-122"/>
                <a:ea typeface="楷体_GB2312" pitchFamily="1" charset="-122"/>
                <a:sym typeface="Wingdings" panose="05000000000000000000" pitchFamily="2" charset="2"/>
              </a:rPr>
              <a:t>运输环节</a:t>
            </a:r>
            <a:endParaRPr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sz="2400" dirty="0">
                <a:latin typeface="楷体_GB2312" pitchFamily="1" charset="-122"/>
                <a:ea typeface="楷体_GB2312" pitchFamily="1" charset="-122"/>
                <a:sym typeface="Wingdings" panose="05000000000000000000" pitchFamily="2" charset="2"/>
              </a:rPr>
              <a:t>    </a:t>
            </a:r>
            <a:r>
              <a:rPr sz="2400" dirty="0">
                <a:latin typeface="楷体_GB2312" pitchFamily="1" charset="-122"/>
                <a:ea typeface="楷体_GB2312" pitchFamily="1" charset="-122"/>
                <a:sym typeface="Wingdings" panose="05000000000000000000" pitchFamily="2" charset="2"/>
              </a:rPr>
              <a:t>RF</a:t>
            </a:r>
            <a:r>
              <a:rPr lang="en-US" sz="2400" dirty="0">
                <a:latin typeface="楷体_GB2312" pitchFamily="1" charset="-122"/>
                <a:ea typeface="楷体_GB2312" pitchFamily="1" charset="-122"/>
                <a:sym typeface="Wingdings" panose="05000000000000000000" pitchFamily="2" charset="2"/>
              </a:rPr>
              <a:t>I</a:t>
            </a:r>
            <a:r>
              <a:rPr sz="2400" dirty="0">
                <a:latin typeface="楷体_GB2312" pitchFamily="1" charset="-122"/>
                <a:ea typeface="楷体_GB2312" pitchFamily="1" charset="-122"/>
                <a:sym typeface="Wingdings" panose="05000000000000000000" pitchFamily="2" charset="2"/>
              </a:rPr>
              <a:t>D</a:t>
            </a:r>
            <a:r>
              <a:rPr lang="zh-CN" sz="2400" dirty="0">
                <a:latin typeface="楷体_GB2312" pitchFamily="1" charset="-122"/>
                <a:ea typeface="楷体_GB2312" pitchFamily="1" charset="-122"/>
                <a:sym typeface="Wingdings" panose="05000000000000000000" pitchFamily="2" charset="2"/>
              </a:rPr>
              <a:t>技术</a:t>
            </a:r>
            <a:r>
              <a:rPr sz="2400" dirty="0">
                <a:latin typeface="楷体_GB2312" pitchFamily="1" charset="-122"/>
                <a:ea typeface="楷体_GB2312" pitchFamily="1" charset="-122"/>
                <a:sym typeface="Wingdings" panose="05000000000000000000" pitchFamily="2" charset="2"/>
              </a:rPr>
              <a:t>在运输环节中主要应用于运输车辆或运输货物的自动</a:t>
            </a:r>
            <a:r>
              <a:rPr lang="zh-CN" sz="2400" dirty="0">
                <a:latin typeface="楷体_GB2312" pitchFamily="1" charset="-122"/>
                <a:ea typeface="楷体_GB2312" pitchFamily="1" charset="-122"/>
                <a:sym typeface="Wingdings" panose="05000000000000000000" pitchFamily="2" charset="2"/>
              </a:rPr>
              <a:t>定位</a:t>
            </a:r>
            <a:r>
              <a:rPr sz="2400" dirty="0">
                <a:latin typeface="楷体_GB2312" pitchFamily="1" charset="-122"/>
                <a:ea typeface="楷体_GB2312" pitchFamily="1" charset="-122"/>
                <a:sym typeface="Wingdings" panose="05000000000000000000" pitchFamily="2" charset="2"/>
              </a:rPr>
              <a:t>。</a:t>
            </a:r>
            <a:endParaRPr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sz="2400" dirty="0">
                <a:latin typeface="楷体_GB2312" pitchFamily="1" charset="-122"/>
                <a:ea typeface="楷体_GB2312" pitchFamily="1" charset="-122"/>
                <a:sym typeface="Wingdings" panose="05000000000000000000" pitchFamily="2" charset="2"/>
              </a:rPr>
              <a:t> </a:t>
            </a:r>
            <a:r>
              <a:rPr lang="en-US" sz="2400" dirty="0">
                <a:latin typeface="楷体_GB2312" pitchFamily="1" charset="-122"/>
                <a:ea typeface="楷体_GB2312" pitchFamily="1" charset="-122"/>
                <a:sym typeface="Wingdings" panose="05000000000000000000" pitchFamily="2" charset="2"/>
              </a:rPr>
              <a:t>   </a:t>
            </a:r>
            <a:r>
              <a:rPr sz="2400" dirty="0">
                <a:latin typeface="楷体_GB2312" pitchFamily="1" charset="-122"/>
                <a:ea typeface="楷体_GB2312" pitchFamily="1" charset="-122"/>
                <a:sym typeface="Wingdings" panose="05000000000000000000" pitchFamily="2" charset="2"/>
              </a:rPr>
              <a:t>通过GPS与RFI</a:t>
            </a:r>
            <a:r>
              <a:rPr lang="en-US" sz="2400" dirty="0">
                <a:latin typeface="楷体_GB2312" pitchFamily="1" charset="-122"/>
                <a:ea typeface="楷体_GB2312" pitchFamily="1" charset="-122"/>
                <a:sym typeface="Wingdings" panose="05000000000000000000" pitchFamily="2" charset="2"/>
              </a:rPr>
              <a:t>D</a:t>
            </a:r>
            <a:r>
              <a:rPr sz="2400" dirty="0">
                <a:latin typeface="楷体_GB2312" pitchFamily="1" charset="-122"/>
                <a:ea typeface="楷体_GB2312" pitchFamily="1" charset="-122"/>
                <a:sym typeface="Wingdings" panose="05000000000000000000" pitchFamily="2" charset="2"/>
              </a:rPr>
              <a:t>两种</a:t>
            </a:r>
            <a:r>
              <a:rPr lang="zh-CN" sz="2400" dirty="0">
                <a:latin typeface="楷体_GB2312" pitchFamily="1" charset="-122"/>
                <a:ea typeface="楷体_GB2312" pitchFamily="1" charset="-122"/>
                <a:sym typeface="Wingdings" panose="05000000000000000000" pitchFamily="2" charset="2"/>
              </a:rPr>
              <a:t>技术，</a:t>
            </a:r>
            <a:r>
              <a:rPr sz="2400" dirty="0">
                <a:latin typeface="楷体_GB2312" pitchFamily="1" charset="-122"/>
                <a:ea typeface="楷体_GB2312" pitchFamily="1" charset="-122"/>
                <a:sym typeface="Wingdings" panose="05000000000000000000" pitchFamily="2" charset="2"/>
              </a:rPr>
              <a:t>可以准确的将货物的运输过程与当前位置传输给调度中心，以实现对货物的实时监测,</a:t>
            </a:r>
            <a:r>
              <a:rPr lang="zh-CN" sz="2400" dirty="0">
                <a:latin typeface="楷体_GB2312" pitchFamily="1" charset="-122"/>
                <a:ea typeface="楷体_GB2312" pitchFamily="1" charset="-122"/>
                <a:sym typeface="Wingdings" panose="05000000000000000000" pitchFamily="2" charset="2"/>
              </a:rPr>
              <a:t>从</a:t>
            </a:r>
            <a:r>
              <a:rPr sz="2400" dirty="0">
                <a:latin typeface="楷体_GB2312" pitchFamily="1" charset="-122"/>
                <a:ea typeface="楷体_GB2312" pitchFamily="1" charset="-122"/>
                <a:sym typeface="Wingdings" panose="05000000000000000000" pitchFamily="2" charset="2"/>
              </a:rPr>
              <a:t>而对货物的运送时间及时预知，保证货物可以及时完好的到达客户手中。</a:t>
            </a:r>
            <a:endParaRPr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sz="2400" dirty="0">
                <a:latin typeface="楷体_GB2312" pitchFamily="1" charset="-122"/>
                <a:ea typeface="楷体_GB2312" pitchFamily="1" charset="-122"/>
                <a:sym typeface="Wingdings" panose="05000000000000000000" pitchFamily="2" charset="2"/>
              </a:rPr>
              <a:t> </a:t>
            </a:r>
            <a:r>
              <a:rPr lang="en-US" sz="2400" dirty="0">
                <a:latin typeface="楷体_GB2312" pitchFamily="1" charset="-122"/>
                <a:ea typeface="楷体_GB2312" pitchFamily="1" charset="-122"/>
                <a:sym typeface="Wingdings" panose="05000000000000000000" pitchFamily="2" charset="2"/>
              </a:rPr>
              <a:t>   </a:t>
            </a:r>
            <a:r>
              <a:rPr sz="2400" dirty="0">
                <a:latin typeface="楷体_GB2312" pitchFamily="1" charset="-122"/>
                <a:ea typeface="楷体_GB2312" pitchFamily="1" charset="-122"/>
                <a:sym typeface="Wingdings" panose="05000000000000000000" pitchFamily="2" charset="2"/>
              </a:rPr>
              <a:t>运输单位也可以以此为基础，根基实际的运输能力与运输需求，合理调配运输工具，设计最佳的运输路线，提升货物的运输效率。</a:t>
            </a:r>
            <a:endParaRPr sz="2400" dirty="0">
              <a:latin typeface="楷体_GB2312" pitchFamily="1" charset="-122"/>
              <a:ea typeface="楷体_GB2312" pitchFamily="1" charset="-122"/>
              <a:sym typeface="Wingdings" panose="05000000000000000000" pitchFamily="2" charset="2"/>
            </a:endParaRPr>
          </a:p>
        </p:txBody>
      </p:sp>
      <p:pic>
        <p:nvPicPr>
          <p:cNvPr id="2" name="图片 1"/>
          <p:cNvPicPr>
            <a:picLocks noChangeAspect="1"/>
          </p:cNvPicPr>
          <p:nvPr/>
        </p:nvPicPr>
        <p:blipFill>
          <a:blip r:embed="rId2"/>
          <a:stretch>
            <a:fillRect/>
          </a:stretch>
        </p:blipFill>
        <p:spPr>
          <a:xfrm>
            <a:off x="1703705" y="412115"/>
            <a:ext cx="8923655" cy="62001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500" fill="hold"/>
                                        <p:tgtEl>
                                          <p:spTgt spid="2"/>
                                        </p:tgtEl>
                                        <p:attrNameLst>
                                          <p:attrName>ppt_x</p:attrName>
                                        </p:attrNameLst>
                                      </p:cBhvr>
                                      <p:tavLst>
                                        <p:tav tm="0">
                                          <p:val>
                                            <p:strVal val="#ppt_x"/>
                                          </p:val>
                                        </p:tav>
                                        <p:tav tm="100000">
                                          <p:val>
                                            <p:strVal val="#ppt_x"/>
                                          </p:val>
                                        </p:tav>
                                      </p:tavLst>
                                    </p:anim>
                                    <p:anim calcmode="lin" valueType="num">
                                      <p:cBhvr additive="base">
                                        <p:cTn id="2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uiExpand="1" build="p"/>
      <p:bldP spid="10243" grpI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95325" y="412115"/>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4.</a:t>
            </a:r>
            <a:r>
              <a:rPr lang="zh-CN" altLang="en-US" dirty="0">
                <a:latin typeface="楷体_GB2312" pitchFamily="1" charset="-122"/>
                <a:ea typeface="楷体_GB2312" pitchFamily="1" charset="-122"/>
                <a:sym typeface="Wingdings" panose="05000000000000000000" pitchFamily="2" charset="2"/>
              </a:rPr>
              <a:t>销售环节</a:t>
            </a:r>
            <a:endParaRPr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sz="2400" dirty="0">
                <a:latin typeface="楷体_GB2312" pitchFamily="1" charset="-122"/>
                <a:ea typeface="楷体_GB2312" pitchFamily="1" charset="-122"/>
                <a:sym typeface="Wingdings" panose="05000000000000000000" pitchFamily="2" charset="2"/>
              </a:rPr>
              <a:t>    </a:t>
            </a:r>
            <a:r>
              <a:rPr sz="2400" dirty="0">
                <a:latin typeface="楷体_GB2312" pitchFamily="1" charset="-122"/>
                <a:ea typeface="楷体_GB2312" pitchFamily="1" charset="-122"/>
                <a:sym typeface="Wingdings" panose="05000000000000000000" pitchFamily="2" charset="2"/>
              </a:rPr>
              <a:t>RFID技术还可以应用到零售环节中</a:t>
            </a:r>
            <a:r>
              <a:rPr lang="zh-CN" sz="2400" dirty="0">
                <a:latin typeface="楷体_GB2312" pitchFamily="1" charset="-122"/>
                <a:ea typeface="楷体_GB2312" pitchFamily="1" charset="-122"/>
                <a:sym typeface="Wingdings" panose="05000000000000000000" pitchFamily="2" charset="2"/>
              </a:rPr>
              <a:t>，</a:t>
            </a:r>
            <a:r>
              <a:rPr sz="2400" dirty="0">
                <a:latin typeface="楷体_GB2312" pitchFamily="1" charset="-122"/>
                <a:ea typeface="楷体_GB2312" pitchFamily="1" charset="-122"/>
                <a:sym typeface="Wingdings" panose="05000000000000000000" pitchFamily="2" charset="2"/>
              </a:rPr>
              <a:t>以方便顾客更加</a:t>
            </a:r>
            <a:r>
              <a:rPr lang="zh-CN" sz="2400" dirty="0">
                <a:latin typeface="楷体_GB2312" pitchFamily="1" charset="-122"/>
                <a:ea typeface="楷体_GB2312" pitchFamily="1" charset="-122"/>
                <a:sym typeface="Wingdings" panose="05000000000000000000" pitchFamily="2" charset="2"/>
              </a:rPr>
              <a:t>全</a:t>
            </a:r>
            <a:r>
              <a:rPr sz="2400" dirty="0">
                <a:latin typeface="楷体_GB2312" pitchFamily="1" charset="-122"/>
                <a:ea typeface="楷体_GB2312" pitchFamily="1" charset="-122"/>
                <a:sym typeface="Wingdings" panose="05000000000000000000" pitchFamily="2" charset="2"/>
              </a:rPr>
              <a:t>面快速的了解货物的生产厂家、产地、日期以及性能，从侧面提升顾客满意度。</a:t>
            </a:r>
            <a:endParaRPr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sz="2400" dirty="0">
                <a:latin typeface="楷体_GB2312" pitchFamily="1" charset="-122"/>
                <a:ea typeface="楷体_GB2312" pitchFamily="1" charset="-122"/>
                <a:sym typeface="Wingdings" panose="05000000000000000000" pitchFamily="2" charset="2"/>
              </a:rPr>
              <a:t> </a:t>
            </a:r>
            <a:r>
              <a:rPr lang="en-US" sz="2400" dirty="0">
                <a:latin typeface="楷体_GB2312" pitchFamily="1" charset="-122"/>
                <a:ea typeface="楷体_GB2312" pitchFamily="1" charset="-122"/>
                <a:sym typeface="Wingdings" panose="05000000000000000000" pitchFamily="2" charset="2"/>
              </a:rPr>
              <a:t>   </a:t>
            </a:r>
            <a:r>
              <a:rPr sz="2400" dirty="0">
                <a:latin typeface="楷体_GB2312" pitchFamily="1" charset="-122"/>
                <a:ea typeface="楷体_GB2312" pitchFamily="1" charset="-122"/>
                <a:sym typeface="Wingdings" panose="05000000000000000000" pitchFamily="2" charset="2"/>
              </a:rPr>
              <a:t>另外，商场管理者还能够运用RFID技术，了解商品的销售情况，对商品保质期进行有效控制，合理的调整商品价格。在付款环节中也可以通过扫描标签的方式来代替传统的收款方式，不仅提升了效率，还大大</a:t>
            </a:r>
            <a:r>
              <a:rPr lang="zh-CN" sz="2400" dirty="0">
                <a:latin typeface="楷体_GB2312" pitchFamily="1" charset="-122"/>
                <a:ea typeface="楷体_GB2312" pitchFamily="1" charset="-122"/>
                <a:sym typeface="Wingdings" panose="05000000000000000000" pitchFamily="2" charset="2"/>
              </a:rPr>
              <a:t>降低了出错率。</a:t>
            </a:r>
            <a:endParaRPr sz="2400" dirty="0">
              <a:latin typeface="楷体_GB2312" pitchFamily="1" charset="-122"/>
              <a:ea typeface="楷体_GB2312" pitchFamily="1" charset="-122"/>
              <a:sym typeface="Wingdings" panose="05000000000000000000" pitchFamily="2" charset="2"/>
            </a:endParaRPr>
          </a:p>
        </p:txBody>
      </p:sp>
      <p:pic>
        <p:nvPicPr>
          <p:cNvPr id="3" name="图片 2"/>
          <p:cNvPicPr>
            <a:picLocks noChangeAspect="1"/>
          </p:cNvPicPr>
          <p:nvPr/>
        </p:nvPicPr>
        <p:blipFill>
          <a:blip r:embed="rId2"/>
          <a:stretch>
            <a:fillRect/>
          </a:stretch>
        </p:blipFill>
        <p:spPr>
          <a:xfrm>
            <a:off x="1127760" y="1557020"/>
            <a:ext cx="4829175" cy="2990850"/>
          </a:xfrm>
          <a:prstGeom prst="rect">
            <a:avLst/>
          </a:prstGeom>
        </p:spPr>
      </p:pic>
      <p:pic>
        <p:nvPicPr>
          <p:cNvPr id="5" name="图片 4"/>
          <p:cNvPicPr>
            <a:picLocks noChangeAspect="1"/>
          </p:cNvPicPr>
          <p:nvPr/>
        </p:nvPicPr>
        <p:blipFill>
          <a:blip r:embed="rId3"/>
          <a:stretch>
            <a:fillRect/>
          </a:stretch>
        </p:blipFill>
        <p:spPr>
          <a:xfrm>
            <a:off x="6240145" y="1412875"/>
            <a:ext cx="4762500" cy="31718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uiExpand="1" build="p"/>
      <p:bldP spid="10243" grpI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95325" y="412115"/>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5.</a:t>
            </a:r>
            <a:r>
              <a:rPr lang="zh-CN" altLang="en-US" dirty="0">
                <a:latin typeface="楷体_GB2312" pitchFamily="1" charset="-122"/>
                <a:ea typeface="楷体_GB2312" pitchFamily="1" charset="-122"/>
                <a:sym typeface="Wingdings" panose="05000000000000000000" pitchFamily="2" charset="2"/>
              </a:rPr>
              <a:t>配送环节</a:t>
            </a:r>
            <a:endParaRPr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sz="2400" dirty="0">
                <a:latin typeface="楷体_GB2312" pitchFamily="1" charset="-122"/>
                <a:ea typeface="楷体_GB2312" pitchFamily="1" charset="-122"/>
                <a:sym typeface="Wingdings" panose="05000000000000000000" pitchFamily="2" charset="2"/>
              </a:rPr>
              <a:t>    </a:t>
            </a:r>
            <a:r>
              <a:rPr sz="2400" dirty="0">
                <a:latin typeface="楷体_GB2312" pitchFamily="1" charset="-122"/>
                <a:ea typeface="楷体_GB2312" pitchFamily="1" charset="-122"/>
                <a:sym typeface="Wingdings" panose="05000000000000000000" pitchFamily="2" charset="2"/>
              </a:rPr>
              <a:t>在供应链物流管理的配送环节中应用RFID技术，能够在很大程度上提升配送速度与分拨效率,</a:t>
            </a:r>
            <a:r>
              <a:rPr lang="zh-CN" sz="2400" dirty="0">
                <a:latin typeface="楷体_GB2312" pitchFamily="1" charset="-122"/>
                <a:ea typeface="楷体_GB2312" pitchFamily="1" charset="-122"/>
                <a:sym typeface="Wingdings" panose="05000000000000000000" pitchFamily="2" charset="2"/>
              </a:rPr>
              <a:t>与传统的人工方式</a:t>
            </a:r>
            <a:r>
              <a:rPr sz="2400" dirty="0">
                <a:latin typeface="楷体_GB2312" pitchFamily="1" charset="-122"/>
                <a:ea typeface="楷体_GB2312" pitchFamily="1" charset="-122"/>
                <a:sym typeface="Wingdings" panose="05000000000000000000" pitchFamily="2" charset="2"/>
              </a:rPr>
              <a:t>相比，效率更高而成本更低。当贴有标签的货物进入配送中心以后。读写器能够自动读取货物</a:t>
            </a:r>
            <a:r>
              <a:rPr lang="zh-CN" sz="2400" dirty="0">
                <a:latin typeface="楷体_GB2312" pitchFamily="1" charset="-122"/>
                <a:ea typeface="楷体_GB2312" pitchFamily="1" charset="-122"/>
                <a:sym typeface="Wingdings" panose="05000000000000000000" pitchFamily="2" charset="2"/>
              </a:rPr>
              <a:t>信息</a:t>
            </a:r>
            <a:r>
              <a:rPr sz="2400" dirty="0">
                <a:latin typeface="楷体_GB2312" pitchFamily="1" charset="-122"/>
                <a:ea typeface="楷体_GB2312" pitchFamily="1" charset="-122"/>
                <a:sym typeface="Wingdings" panose="05000000000000000000" pitchFamily="2" charset="2"/>
              </a:rPr>
              <a:t>。系统会</a:t>
            </a:r>
            <a:r>
              <a:rPr lang="zh-CN" sz="2400" dirty="0">
                <a:latin typeface="楷体_GB2312" pitchFamily="1" charset="-122"/>
                <a:ea typeface="楷体_GB2312" pitchFamily="1" charset="-122"/>
                <a:sym typeface="Wingdings" panose="05000000000000000000" pitchFamily="2" charset="2"/>
              </a:rPr>
              <a:t>将</a:t>
            </a:r>
            <a:r>
              <a:rPr sz="2400" dirty="0">
                <a:latin typeface="楷体_GB2312" pitchFamily="1" charset="-122"/>
                <a:ea typeface="楷体_GB2312" pitchFamily="1" charset="-122"/>
                <a:sym typeface="Wingdings" panose="05000000000000000000" pitchFamily="2" charset="2"/>
              </a:rPr>
              <a:t>其与货信息核对，之后对标签</a:t>
            </a:r>
            <a:r>
              <a:rPr lang="zh-CN" sz="2400" dirty="0">
                <a:latin typeface="楷体_GB2312" pitchFamily="1" charset="-122"/>
                <a:ea typeface="楷体_GB2312" pitchFamily="1" charset="-122"/>
                <a:sym typeface="Wingdings" panose="05000000000000000000" pitchFamily="2" charset="2"/>
              </a:rPr>
              <a:t>进行更新</a:t>
            </a:r>
            <a:r>
              <a:rPr sz="2400" dirty="0">
                <a:latin typeface="楷体_GB2312" pitchFamily="1" charset="-122"/>
                <a:ea typeface="楷体_GB2312" pitchFamily="1" charset="-122"/>
                <a:sym typeface="Wingdings" panose="05000000000000000000" pitchFamily="2" charset="2"/>
              </a:rPr>
              <a:t>。</a:t>
            </a:r>
            <a:endParaRPr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sz="2400" dirty="0">
                <a:latin typeface="楷体_GB2312" pitchFamily="1" charset="-122"/>
                <a:ea typeface="楷体_GB2312" pitchFamily="1" charset="-122"/>
                <a:sym typeface="Wingdings" panose="05000000000000000000" pitchFamily="2" charset="2"/>
              </a:rPr>
              <a:t> </a:t>
            </a:r>
            <a:r>
              <a:rPr lang="en-US" sz="2400" dirty="0">
                <a:latin typeface="楷体_GB2312" pitchFamily="1" charset="-122"/>
                <a:ea typeface="楷体_GB2312" pitchFamily="1" charset="-122"/>
                <a:sym typeface="Wingdings" panose="05000000000000000000" pitchFamily="2" charset="2"/>
              </a:rPr>
              <a:t>   </a:t>
            </a:r>
            <a:r>
              <a:rPr sz="2400" dirty="0">
                <a:latin typeface="楷体_GB2312" pitchFamily="1" charset="-122"/>
                <a:ea typeface="楷体_GB2312" pitchFamily="1" charset="-122"/>
                <a:sym typeface="Wingdings" panose="05000000000000000000" pitchFamily="2" charset="2"/>
              </a:rPr>
              <a:t>在进行拣货、</a:t>
            </a:r>
            <a:r>
              <a:rPr lang="zh-CN" sz="2400" dirty="0">
                <a:latin typeface="楷体_GB2312" pitchFamily="1" charset="-122"/>
                <a:ea typeface="楷体_GB2312" pitchFamily="1" charset="-122"/>
                <a:sym typeface="Wingdings" panose="05000000000000000000" pitchFamily="2" charset="2"/>
              </a:rPr>
              <a:t>包装等相关工作中，通过读写器，还能够对货物进行跟踪，以客户的实际需求为基础，进行准确配货，提升配货效率。</a:t>
            </a:r>
            <a:endParaRPr lang="zh-CN" sz="2400" dirty="0">
              <a:latin typeface="楷体_GB2312" pitchFamily="1" charset="-122"/>
              <a:ea typeface="楷体_GB2312" pitchFamily="1" charset="-122"/>
              <a:sym typeface="Wingdings" panose="05000000000000000000" pitchFamily="2" charset="2"/>
            </a:endParaRPr>
          </a:p>
        </p:txBody>
      </p:sp>
      <p:pic>
        <p:nvPicPr>
          <p:cNvPr id="2" name="图片 1"/>
          <p:cNvPicPr>
            <a:picLocks noChangeAspect="1"/>
          </p:cNvPicPr>
          <p:nvPr/>
        </p:nvPicPr>
        <p:blipFill>
          <a:blip r:embed="rId2"/>
          <a:stretch>
            <a:fillRect/>
          </a:stretch>
        </p:blipFill>
        <p:spPr>
          <a:xfrm>
            <a:off x="623570" y="908685"/>
            <a:ext cx="6803390" cy="4084955"/>
          </a:xfrm>
          <a:prstGeom prst="rect">
            <a:avLst/>
          </a:prstGeom>
        </p:spPr>
      </p:pic>
      <p:pic>
        <p:nvPicPr>
          <p:cNvPr id="4" name="图片 2" descr="IMG_256"/>
          <p:cNvPicPr>
            <a:picLocks noChangeAspect="1"/>
          </p:cNvPicPr>
          <p:nvPr/>
        </p:nvPicPr>
        <p:blipFill>
          <a:blip r:embed="rId3"/>
          <a:stretch>
            <a:fillRect/>
          </a:stretch>
        </p:blipFill>
        <p:spPr>
          <a:xfrm>
            <a:off x="5015865" y="1557020"/>
            <a:ext cx="6026150" cy="426656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uiExpand="1" build="p"/>
      <p:bldP spid="10243" grpI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95325" y="1268730"/>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1.</a:t>
            </a:r>
            <a:r>
              <a:rPr lang="zh-CN" altLang="en-US" dirty="0">
                <a:latin typeface="楷体_GB2312" pitchFamily="1" charset="-122"/>
                <a:ea typeface="楷体_GB2312" pitchFamily="1" charset="-122"/>
                <a:sym typeface="Wingdings" panose="05000000000000000000" pitchFamily="2" charset="2"/>
              </a:rPr>
              <a:t>沃尔玛的</a:t>
            </a:r>
            <a:r>
              <a:rPr lang="en-US" altLang="zh-CN" dirty="0">
                <a:latin typeface="楷体_GB2312" pitchFamily="1" charset="-122"/>
                <a:ea typeface="楷体_GB2312" pitchFamily="1" charset="-122"/>
                <a:sym typeface="Wingdings" panose="05000000000000000000" pitchFamily="2" charset="2"/>
              </a:rPr>
              <a:t>“RFID</a:t>
            </a:r>
            <a:r>
              <a:rPr lang="zh-CN" altLang="en-US" dirty="0">
                <a:latin typeface="楷体_GB2312" pitchFamily="1" charset="-122"/>
                <a:ea typeface="楷体_GB2312" pitchFamily="1" charset="-122"/>
                <a:sym typeface="Wingdings" panose="05000000000000000000" pitchFamily="2" charset="2"/>
              </a:rPr>
              <a:t>计划</a:t>
            </a:r>
            <a:r>
              <a:rPr lang="en-US" altLang="zh-CN" dirty="0">
                <a:latin typeface="楷体_GB2312" pitchFamily="1" charset="-122"/>
                <a:ea typeface="楷体_GB2312" pitchFamily="1" charset="-122"/>
                <a:sym typeface="Wingdings" panose="05000000000000000000" pitchFamily="2" charset="2"/>
              </a:rPr>
              <a:t>”</a:t>
            </a:r>
            <a:endParaRPr lang="en-US" altLang="zh-CN"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2.</a:t>
            </a:r>
            <a:r>
              <a:rPr lang="zh-CN" altLang="en-US" dirty="0">
                <a:latin typeface="楷体_GB2312" pitchFamily="1" charset="-122"/>
                <a:ea typeface="楷体_GB2312" pitchFamily="1" charset="-122"/>
                <a:sym typeface="Wingdings" panose="05000000000000000000" pitchFamily="2" charset="2"/>
              </a:rPr>
              <a:t>麦德龙集团</a:t>
            </a:r>
            <a:r>
              <a:rPr lang="en-US" altLang="zh-CN" dirty="0">
                <a:latin typeface="楷体_GB2312" pitchFamily="1" charset="-122"/>
                <a:ea typeface="楷体_GB2312" pitchFamily="1" charset="-122"/>
                <a:sym typeface="Wingdings" panose="05000000000000000000" pitchFamily="2" charset="2"/>
              </a:rPr>
              <a:t>“</a:t>
            </a:r>
            <a:r>
              <a:rPr lang="zh-CN" altLang="en-US" dirty="0">
                <a:latin typeface="楷体_GB2312" pitchFamily="1" charset="-122"/>
                <a:ea typeface="楷体_GB2312" pitchFamily="1" charset="-122"/>
                <a:sym typeface="Wingdings" panose="05000000000000000000" pitchFamily="2" charset="2"/>
              </a:rPr>
              <a:t>未来商业计划</a:t>
            </a:r>
            <a:r>
              <a:rPr lang="en-US" altLang="zh-CN" dirty="0">
                <a:latin typeface="楷体_GB2312" pitchFamily="1" charset="-122"/>
                <a:ea typeface="楷体_GB2312" pitchFamily="1" charset="-122"/>
                <a:sym typeface="Wingdings" panose="05000000000000000000" pitchFamily="2" charset="2"/>
              </a:rPr>
              <a:t>”</a:t>
            </a:r>
            <a:endParaRPr lang="en-US" altLang="zh-CN"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3.</a:t>
            </a:r>
            <a:r>
              <a:rPr lang="zh-CN" altLang="en-US" dirty="0">
                <a:latin typeface="楷体_GB2312" pitchFamily="1" charset="-122"/>
                <a:ea typeface="楷体_GB2312" pitchFamily="1" charset="-122"/>
                <a:sym typeface="Wingdings" panose="05000000000000000000" pitchFamily="2" charset="2"/>
              </a:rPr>
              <a:t>铁道部的调度利器</a:t>
            </a:r>
            <a:r>
              <a:rPr lang="en-US" altLang="zh-CN" dirty="0">
                <a:latin typeface="楷体_GB2312" pitchFamily="1" charset="-122"/>
                <a:ea typeface="楷体_GB2312" pitchFamily="1" charset="-122"/>
                <a:sym typeface="Wingdings" panose="05000000000000000000" pitchFamily="2" charset="2"/>
              </a:rPr>
              <a:t>—</a:t>
            </a:r>
            <a:r>
              <a:rPr lang="zh-CN" altLang="en-US" dirty="0">
                <a:latin typeface="楷体_GB2312" pitchFamily="1" charset="-122"/>
                <a:ea typeface="楷体_GB2312" pitchFamily="1" charset="-122"/>
                <a:sym typeface="Wingdings" panose="05000000000000000000" pitchFamily="2" charset="2"/>
              </a:rPr>
              <a:t>我国铁路的车辆调度系统是应用RFID最成功的案例</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 ......</a:t>
            </a:r>
            <a:endParaRPr lang="en-US" altLang="zh-CN"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endParaRPr lang="zh-CN" altLang="en-US" sz="2400" dirty="0">
              <a:latin typeface="楷体_GB2312" pitchFamily="1" charset="-122"/>
              <a:ea typeface="楷体_GB2312" pitchFamily="1" charset="-122"/>
              <a:sym typeface="Wingdings" panose="05000000000000000000" pitchFamily="2" charset="2"/>
            </a:endParaRPr>
          </a:p>
        </p:txBody>
      </p:sp>
      <p:sp>
        <p:nvSpPr>
          <p:cNvPr id="5121" name="Rectangle 2"/>
          <p:cNvSpPr>
            <a:spLocks noGrp="1"/>
          </p:cNvSpPr>
          <p:nvPr>
            <p:ph type="title" idx="4294967295"/>
          </p:nvPr>
        </p:nvSpPr>
        <p:spPr>
          <a:xfrm>
            <a:off x="622935" y="548640"/>
            <a:ext cx="9147810" cy="1143000"/>
          </a:xfrm>
          <a:prstGeom prst="rect">
            <a:avLst/>
          </a:prstGeom>
          <a:noFill/>
          <a:ln w="9525">
            <a:noFill/>
          </a:ln>
        </p:spPr>
        <p:txBody>
          <a:bodyPr anchor="t" anchorCtr="0"/>
          <a:p>
            <a:pPr eaLnBrk="1" hangingPunct="1"/>
            <a:r>
              <a:rPr lang="zh-CN" altLang="en-US" sz="4800" b="1" dirty="0">
                <a:sym typeface="+mn-ea"/>
              </a:rPr>
              <a:t>五、应用实例</a:t>
            </a:r>
            <a:br>
              <a:rPr lang="zh-CN" altLang="en-US" sz="4800" b="1" dirty="0"/>
            </a:br>
            <a:endParaRPr lang="zh-CN" altLang="en-US" sz="48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childTnLst>
                                    <p:set>
                                      <p:cBhvr>
                                        <p:cTn id="10" dur="1" fill="hold">
                                          <p:stCondLst>
                                            <p:cond delay="0"/>
                                          </p:stCondLst>
                                        </p:cTn>
                                        <p:tgtEl>
                                          <p:spTgt spid="51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24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4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1" grpId="0"/>
      <p:bldP spid="5121" grpId="1"/>
      <p:bldP spid="10243" grpId="0" uiExpand="1" build="p"/>
      <p:bldP spid="10243" grpId="1" build="p"/>
      <p:bldP spid="5121" grpId="2"/>
      <p:bldP spid="5121" grpId="3"/>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95325" y="1268730"/>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1.</a:t>
            </a:r>
            <a:r>
              <a:rPr lang="zh-CN" altLang="en-US" dirty="0">
                <a:latin typeface="楷体_GB2312" pitchFamily="1" charset="-122"/>
                <a:ea typeface="楷体_GB2312" pitchFamily="1" charset="-122"/>
                <a:sym typeface="Wingdings" panose="05000000000000000000" pitchFamily="2" charset="2"/>
              </a:rPr>
              <a:t>缩短作业流程</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2.</a:t>
            </a:r>
            <a:r>
              <a:rPr lang="zh-CN" altLang="en-US" dirty="0">
                <a:latin typeface="楷体_GB2312" pitchFamily="1" charset="-122"/>
                <a:ea typeface="楷体_GB2312" pitchFamily="1" charset="-122"/>
                <a:sym typeface="Wingdings" panose="05000000000000000000" pitchFamily="2" charset="2"/>
              </a:rPr>
              <a:t>改善盘点作业质量</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3.</a:t>
            </a:r>
            <a:r>
              <a:rPr lang="zh-CN" altLang="en-US" dirty="0">
                <a:latin typeface="楷体_GB2312" pitchFamily="1" charset="-122"/>
                <a:ea typeface="楷体_GB2312" pitchFamily="1" charset="-122"/>
                <a:sym typeface="Wingdings" panose="05000000000000000000" pitchFamily="2" charset="2"/>
              </a:rPr>
              <a:t>增大配送中心的吞吐量</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4.</a:t>
            </a:r>
            <a:r>
              <a:rPr lang="zh-CN" altLang="en-US" dirty="0">
                <a:latin typeface="楷体_GB2312" pitchFamily="1" charset="-122"/>
                <a:ea typeface="楷体_GB2312" pitchFamily="1" charset="-122"/>
                <a:sym typeface="Wingdings" panose="05000000000000000000" pitchFamily="2" charset="2"/>
              </a:rPr>
              <a:t>降低运转费用</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5.</a:t>
            </a:r>
            <a:r>
              <a:rPr lang="zh-CN" altLang="en-US" dirty="0">
                <a:latin typeface="楷体_GB2312" pitchFamily="1" charset="-122"/>
                <a:ea typeface="楷体_GB2312" pitchFamily="1" charset="-122"/>
                <a:sym typeface="Wingdings" panose="05000000000000000000" pitchFamily="2" charset="2"/>
              </a:rPr>
              <a:t>物流跟踪</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endParaRPr lang="zh-CN" altLang="en-US" sz="2400" dirty="0">
              <a:latin typeface="楷体_GB2312" pitchFamily="1" charset="-122"/>
              <a:ea typeface="楷体_GB2312" pitchFamily="1" charset="-122"/>
              <a:sym typeface="Wingdings" panose="05000000000000000000" pitchFamily="2" charset="2"/>
            </a:endParaRPr>
          </a:p>
        </p:txBody>
      </p:sp>
      <p:sp>
        <p:nvSpPr>
          <p:cNvPr id="5121" name="Rectangle 2"/>
          <p:cNvSpPr>
            <a:spLocks noGrp="1"/>
          </p:cNvSpPr>
          <p:nvPr>
            <p:ph type="title" idx="4294967295"/>
          </p:nvPr>
        </p:nvSpPr>
        <p:spPr>
          <a:xfrm>
            <a:off x="622935" y="548640"/>
            <a:ext cx="9147810" cy="1143000"/>
          </a:xfrm>
          <a:prstGeom prst="rect">
            <a:avLst/>
          </a:prstGeom>
          <a:noFill/>
          <a:ln w="9525">
            <a:noFill/>
          </a:ln>
        </p:spPr>
        <p:txBody>
          <a:bodyPr anchor="t" anchorCtr="0"/>
          <a:p>
            <a:pPr eaLnBrk="1" hangingPunct="1"/>
            <a:r>
              <a:rPr lang="zh-CN" altLang="en-US" sz="4800" b="1" dirty="0">
                <a:sym typeface="+mn-ea"/>
              </a:rPr>
              <a:t>六、应用</a:t>
            </a:r>
            <a:r>
              <a:rPr lang="en-US" altLang="zh-CN" sz="4800" b="1" dirty="0">
                <a:sym typeface="+mn-ea"/>
              </a:rPr>
              <a:t>RFID</a:t>
            </a:r>
            <a:r>
              <a:rPr lang="zh-CN" altLang="en-US" sz="4800" b="1" dirty="0">
                <a:sym typeface="+mn-ea"/>
              </a:rPr>
              <a:t>技术的优点</a:t>
            </a:r>
            <a:br>
              <a:rPr lang="zh-CN" altLang="en-US" sz="4800" b="1" dirty="0"/>
            </a:br>
            <a:endParaRPr lang="zh-CN" altLang="en-US" sz="48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childTnLst>
                                    <p:set>
                                      <p:cBhvr>
                                        <p:cTn id="10" dur="1" fill="hold">
                                          <p:stCondLst>
                                            <p:cond delay="0"/>
                                          </p:stCondLst>
                                        </p:cTn>
                                        <p:tgtEl>
                                          <p:spTgt spid="51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24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4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24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1" grpId="0"/>
      <p:bldP spid="5121" grpId="1"/>
      <p:bldP spid="10243" grpId="0" uiExpand="1" build="p"/>
      <p:bldP spid="10243" grpId="1" build="p"/>
      <p:bldP spid="5121" grpId="2"/>
      <p:bldP spid="5121" grpId="3"/>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95325" y="374650"/>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6.</a:t>
            </a:r>
            <a:r>
              <a:rPr lang="zh-CN" altLang="en-US" dirty="0">
                <a:latin typeface="楷体_GB2312" pitchFamily="1" charset="-122"/>
                <a:ea typeface="楷体_GB2312" pitchFamily="1" charset="-122"/>
                <a:sym typeface="Wingdings" panose="05000000000000000000" pitchFamily="2" charset="2"/>
              </a:rPr>
              <a:t>信息的传送更加迅速准确</a:t>
            </a:r>
            <a:endParaRPr lang="en-US" altLang="zh-CN"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7.</a:t>
            </a:r>
            <a:r>
              <a:rPr lang="zh-CN" altLang="en-US" dirty="0">
                <a:latin typeface="楷体_GB2312" pitchFamily="1" charset="-122"/>
                <a:ea typeface="楷体_GB2312" pitchFamily="1" charset="-122"/>
                <a:sym typeface="Wingdings" panose="05000000000000000000" pitchFamily="2" charset="2"/>
              </a:rPr>
              <a:t>提供多种信息且易于维护</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8.</a:t>
            </a:r>
            <a:r>
              <a:rPr lang="zh-CN" altLang="en-US" dirty="0">
                <a:latin typeface="楷体_GB2312" pitchFamily="1" charset="-122"/>
                <a:ea typeface="楷体_GB2312" pitchFamily="1" charset="-122"/>
                <a:sym typeface="Wingdings" panose="05000000000000000000" pitchFamily="2" charset="2"/>
              </a:rPr>
              <a:t>解决供应链物流管理中信息采集的自动化问题</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9.</a:t>
            </a:r>
            <a:r>
              <a:rPr lang="zh-CN" altLang="en-US" dirty="0">
                <a:latin typeface="楷体_GB2312" pitchFamily="1" charset="-122"/>
                <a:ea typeface="楷体_GB2312" pitchFamily="1" charset="-122"/>
                <a:sym typeface="Wingdings" panose="05000000000000000000" pitchFamily="2" charset="2"/>
              </a:rPr>
              <a:t>解决零售业物品脱销、盗窃、以及供应链被搅乱带来的损耗</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endParaRPr lang="zh-CN" altLang="en-US" sz="2400" dirty="0">
              <a:latin typeface="楷体_GB2312" pitchFamily="1" charset="-122"/>
              <a:ea typeface="楷体_GB2312" pitchFamily="1" charset="-122"/>
              <a:sym typeface="Wingdings" panose="05000000000000000000" pitchFamily="2" charset="2"/>
            </a:endParaRPr>
          </a:p>
        </p:txBody>
      </p:sp>
      <p:pic>
        <p:nvPicPr>
          <p:cNvPr id="3" name="图片 2"/>
          <p:cNvPicPr>
            <a:picLocks noChangeAspect="1"/>
          </p:cNvPicPr>
          <p:nvPr/>
        </p:nvPicPr>
        <p:blipFill>
          <a:blip r:embed="rId2"/>
          <a:stretch>
            <a:fillRect/>
          </a:stretch>
        </p:blipFill>
        <p:spPr>
          <a:xfrm>
            <a:off x="335280" y="1340485"/>
            <a:ext cx="5777230" cy="3848100"/>
          </a:xfrm>
          <a:prstGeom prst="rect">
            <a:avLst/>
          </a:prstGeom>
        </p:spPr>
      </p:pic>
      <p:pic>
        <p:nvPicPr>
          <p:cNvPr id="4" name="图片 3"/>
          <p:cNvPicPr>
            <a:picLocks noChangeAspect="1"/>
          </p:cNvPicPr>
          <p:nvPr/>
        </p:nvPicPr>
        <p:blipFill>
          <a:blip r:embed="rId3"/>
          <a:stretch>
            <a:fillRect/>
          </a:stretch>
        </p:blipFill>
        <p:spPr>
          <a:xfrm>
            <a:off x="6112510" y="1340485"/>
            <a:ext cx="5822950" cy="38436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uiExpand="1" build="p"/>
      <p:bldP spid="10243" grpId="1"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95325" y="1268730"/>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1.</a:t>
            </a:r>
            <a:r>
              <a:rPr lang="zh-CN" altLang="en-US" dirty="0">
                <a:latin typeface="楷体_GB2312" pitchFamily="1" charset="-122"/>
                <a:ea typeface="楷体_GB2312" pitchFamily="1" charset="-122"/>
                <a:sym typeface="Wingdings" panose="05000000000000000000" pitchFamily="2" charset="2"/>
              </a:rPr>
              <a:t>应用标准</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当前，阻碍RFID技术在供应链物流管理中全面应用的一个主要因素便是相关应用标准尚不统一。</a:t>
            </a:r>
            <a:endParaRPr lang="zh-CN" altLang="en-US"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如果数据格式与识别规范等方面没有一个统一的标准，就会使得供应链的上下游之间不同通用RFID标签，如生产环节中的标签无法在运输环节中使用，那么运输环节中的标签便需要重新制定，不仅麻烦，而且会降低信息准确性，企业在引进该技术的过程中，也会面临更多的应用风险。</a:t>
            </a:r>
            <a:endParaRPr lang="zh-CN" altLang="en-US" sz="2400" dirty="0">
              <a:latin typeface="楷体_GB2312" pitchFamily="1" charset="-122"/>
              <a:ea typeface="楷体_GB2312" pitchFamily="1" charset="-122"/>
              <a:sym typeface="Wingdings" panose="05000000000000000000" pitchFamily="2" charset="2"/>
            </a:endParaRPr>
          </a:p>
        </p:txBody>
      </p:sp>
      <p:sp>
        <p:nvSpPr>
          <p:cNvPr id="5121" name="Rectangle 2"/>
          <p:cNvSpPr>
            <a:spLocks noGrp="1"/>
          </p:cNvSpPr>
          <p:nvPr>
            <p:ph type="title" idx="4294967295"/>
          </p:nvPr>
        </p:nvSpPr>
        <p:spPr>
          <a:xfrm>
            <a:off x="622935" y="548640"/>
            <a:ext cx="9147810" cy="1143000"/>
          </a:xfrm>
          <a:prstGeom prst="rect">
            <a:avLst/>
          </a:prstGeom>
          <a:noFill/>
          <a:ln w="9525">
            <a:noFill/>
          </a:ln>
        </p:spPr>
        <p:txBody>
          <a:bodyPr anchor="t" anchorCtr="0"/>
          <a:p>
            <a:pPr eaLnBrk="1" hangingPunct="1"/>
            <a:r>
              <a:rPr lang="zh-CN" altLang="en-US" sz="4800" b="1" dirty="0">
                <a:sym typeface="+mn-ea"/>
              </a:rPr>
              <a:t>七、技术应用过程中存在的问题</a:t>
            </a:r>
            <a:br>
              <a:rPr lang="zh-CN" altLang="en-US" sz="4800" b="1" dirty="0">
                <a:sym typeface="+mn-ea"/>
              </a:rPr>
            </a:br>
            <a:br>
              <a:rPr lang="zh-CN" altLang="en-US" sz="4800" b="1" dirty="0"/>
            </a:br>
            <a:endParaRPr lang="zh-CN" altLang="en-US" sz="4800" b="1" dirty="0"/>
          </a:p>
        </p:txBody>
      </p:sp>
      <p:pic>
        <p:nvPicPr>
          <p:cNvPr id="2" name="图片 1"/>
          <p:cNvPicPr>
            <a:picLocks noChangeAspect="1"/>
          </p:cNvPicPr>
          <p:nvPr/>
        </p:nvPicPr>
        <p:blipFill>
          <a:blip r:embed="rId2"/>
          <a:stretch>
            <a:fillRect/>
          </a:stretch>
        </p:blipFill>
        <p:spPr>
          <a:xfrm>
            <a:off x="2927350" y="1340485"/>
            <a:ext cx="5998845" cy="32708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childTnLst>
                                    <p:set>
                                      <p:cBhvr>
                                        <p:cTn id="10" dur="1" fill="hold">
                                          <p:stCondLst>
                                            <p:cond delay="0"/>
                                          </p:stCondLst>
                                        </p:cTn>
                                        <p:tgtEl>
                                          <p:spTgt spid="51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0243">
                                            <p:txEl>
                                              <p:pRg st="0" end="0"/>
                                            </p:txEl>
                                          </p:spTgt>
                                        </p:tgtEl>
                                        <p:attrNameLst>
                                          <p:attrName>style.visibility</p:attrName>
                                        </p:attrNameLst>
                                      </p:cBhvr>
                                      <p:to>
                                        <p:strVal val="visible"/>
                                      </p:to>
                                    </p:set>
                                    <p:anim calcmode="lin" valueType="num">
                                      <p:cBhvr additive="base">
                                        <p:cTn id="15" dur="500" fill="hold"/>
                                        <p:tgtEl>
                                          <p:spTgt spid="10243">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024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0243">
                                            <p:txEl>
                                              <p:pRg st="1" end="1"/>
                                            </p:txEl>
                                          </p:spTgt>
                                        </p:tgtEl>
                                        <p:attrNameLst>
                                          <p:attrName>style.visibility</p:attrName>
                                        </p:attrNameLst>
                                      </p:cBhvr>
                                      <p:to>
                                        <p:strVal val="visible"/>
                                      </p:to>
                                    </p:set>
                                    <p:anim calcmode="lin" valueType="num">
                                      <p:cBhvr additive="base">
                                        <p:cTn id="21" dur="500" fill="hold"/>
                                        <p:tgtEl>
                                          <p:spTgt spid="10243">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024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0243">
                                            <p:txEl>
                                              <p:pRg st="2" end="2"/>
                                            </p:txEl>
                                          </p:spTgt>
                                        </p:tgtEl>
                                        <p:attrNameLst>
                                          <p:attrName>style.visibility</p:attrName>
                                        </p:attrNameLst>
                                      </p:cBhvr>
                                      <p:to>
                                        <p:strVal val="visible"/>
                                      </p:to>
                                    </p:set>
                                    <p:anim calcmode="lin" valueType="num">
                                      <p:cBhvr additive="base">
                                        <p:cTn id="27" dur="500" fill="hold"/>
                                        <p:tgtEl>
                                          <p:spTgt spid="10243">
                                            <p:txEl>
                                              <p:pRg st="2" end="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024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additive="base">
                                        <p:cTn id="33" dur="500" fill="hold"/>
                                        <p:tgtEl>
                                          <p:spTgt spid="2"/>
                                        </p:tgtEl>
                                        <p:attrNameLst>
                                          <p:attrName>ppt_x</p:attrName>
                                        </p:attrNameLst>
                                      </p:cBhvr>
                                      <p:tavLst>
                                        <p:tav tm="0">
                                          <p:val>
                                            <p:strVal val="#ppt_x"/>
                                          </p:val>
                                        </p:tav>
                                        <p:tav tm="100000">
                                          <p:val>
                                            <p:strVal val="#ppt_x"/>
                                          </p:val>
                                        </p:tav>
                                      </p:tavLst>
                                    </p:anim>
                                    <p:anim calcmode="lin" valueType="num">
                                      <p:cBhvr additive="base">
                                        <p:cTn id="3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1" grpId="0"/>
      <p:bldP spid="5121" grpId="1"/>
      <p:bldP spid="5121" grpId="2"/>
      <p:bldP spid="5121" grpId="3"/>
      <p:bldP spid="10243" grpId="0" build="p"/>
      <p:bldP spid="10243" grpI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23570" y="548640"/>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2.</a:t>
            </a:r>
            <a:r>
              <a:rPr lang="zh-CN" altLang="en-US" dirty="0">
                <a:latin typeface="楷体_GB2312" pitchFamily="1" charset="-122"/>
                <a:ea typeface="楷体_GB2312" pitchFamily="1" charset="-122"/>
                <a:sym typeface="Wingdings" panose="05000000000000000000" pitchFamily="2" charset="2"/>
              </a:rPr>
              <a:t>应用技术</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在将RFID技术应用到实际供应链管理的过程中，需要标签、读写器等硬件设备，也需要一些相关的软件设备。</a:t>
            </a:r>
            <a:endParaRPr lang="zh-CN" altLang="en-US"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虽然RFID技术有着很多应用优势，但稳定性仍然有很大的提升空间。而且，RFID技术的应用不仅需要依托于硬件技术，还需要企业具有良好的信息数据管理平台，包含数据库、数据挖掘、应用程序等，用于处理系统生成的诸多数据。但当前的RFID系统还不够完善，需要进一步研究。</a:t>
            </a:r>
            <a:endParaRPr lang="zh-CN" altLang="en-US" sz="2400" dirty="0">
              <a:latin typeface="楷体_GB2312" pitchFamily="1" charset="-122"/>
              <a:ea typeface="楷体_GB2312" pitchFamily="1" charset="-122"/>
              <a:sym typeface="Wingdings" panose="05000000000000000000" pitchFamily="2" charset="2"/>
            </a:endParaRPr>
          </a:p>
        </p:txBody>
      </p:sp>
      <p:pic>
        <p:nvPicPr>
          <p:cNvPr id="2" name="图片 1"/>
          <p:cNvPicPr>
            <a:picLocks noChangeAspect="1"/>
          </p:cNvPicPr>
          <p:nvPr/>
        </p:nvPicPr>
        <p:blipFill>
          <a:blip r:embed="rId2"/>
          <a:stretch>
            <a:fillRect/>
          </a:stretch>
        </p:blipFill>
        <p:spPr>
          <a:xfrm>
            <a:off x="2655570" y="1007745"/>
            <a:ext cx="6123940" cy="43605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uiExpand="1" build="p"/>
      <p:bldP spid="10243" grpId="1"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23570" y="548640"/>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3.</a:t>
            </a:r>
            <a:r>
              <a:rPr lang="zh-CN" altLang="en-US" dirty="0">
                <a:latin typeface="楷体_GB2312" pitchFamily="1" charset="-122"/>
                <a:ea typeface="楷体_GB2312" pitchFamily="1" charset="-122"/>
                <a:sym typeface="Wingdings" panose="05000000000000000000" pitchFamily="2" charset="2"/>
              </a:rPr>
              <a:t>应用安全</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从某种程度上讲，RFID技术是一把双刃剑，虽然能够提升供应链中信息管理的透明度，但也会在一定程度上威胁到企业的信息安全。</a:t>
            </a:r>
            <a:endParaRPr lang="zh-CN" altLang="en-US"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zh-CN" altLang="en-US" sz="2400" dirty="0">
                <a:latin typeface="楷体_GB2312" pitchFamily="1" charset="-122"/>
                <a:ea typeface="楷体_GB2312" pitchFamily="1" charset="-122"/>
                <a:sym typeface="Wingdings" panose="05000000000000000000" pitchFamily="2" charset="2"/>
              </a:rPr>
              <a:t> </a:t>
            </a: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现阶段，RFID系统的安全问题主要集中在每个模块之间的数据传输过程中。RFID标签上所显示出来的信息是显性的，很容易被企业的竞争对手获取，也可能会落入到有不良企图的人受众，对用户与企业的利益都存在威胁风险。</a:t>
            </a:r>
            <a:endParaRPr lang="zh-CN" altLang="en-US"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zh-CN" altLang="en-US" sz="2400" dirty="0">
                <a:latin typeface="楷体_GB2312" pitchFamily="1" charset="-122"/>
                <a:ea typeface="楷体_GB2312" pitchFamily="1" charset="-122"/>
                <a:sym typeface="Wingdings" panose="05000000000000000000" pitchFamily="2" charset="2"/>
              </a:rPr>
              <a:t> </a:t>
            </a: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企业在应用RFID技术时，既需要保证自身信息的安全性，还需要确保合作企业信息的安全性，但当前技术的安全级别还有待提升，需要通过多种安全措施的综合运用来确保信息的安全性。</a:t>
            </a:r>
            <a:endParaRPr lang="zh-CN" altLang="en-US" sz="2400" dirty="0">
              <a:latin typeface="楷体_GB2312" pitchFamily="1" charset="-122"/>
              <a:ea typeface="楷体_GB2312" pitchFamily="1" charset="-122"/>
              <a:sym typeface="Wingdings" panose="05000000000000000000" pitchFamily="2" charset="2"/>
            </a:endParaRPr>
          </a:p>
        </p:txBody>
      </p:sp>
      <p:pic>
        <p:nvPicPr>
          <p:cNvPr id="3" name="图片 2"/>
          <p:cNvPicPr>
            <a:picLocks noChangeAspect="1"/>
          </p:cNvPicPr>
          <p:nvPr/>
        </p:nvPicPr>
        <p:blipFill>
          <a:blip r:embed="rId2"/>
          <a:srcRect l="21796" r="13275"/>
          <a:stretch>
            <a:fillRect/>
          </a:stretch>
        </p:blipFill>
        <p:spPr>
          <a:xfrm>
            <a:off x="1991360" y="1412875"/>
            <a:ext cx="4224020" cy="3659505"/>
          </a:xfrm>
          <a:prstGeom prst="rect">
            <a:avLst/>
          </a:prstGeom>
        </p:spPr>
      </p:pic>
      <p:pic>
        <p:nvPicPr>
          <p:cNvPr id="4" name="图片 3"/>
          <p:cNvPicPr>
            <a:picLocks noChangeAspect="1"/>
          </p:cNvPicPr>
          <p:nvPr/>
        </p:nvPicPr>
        <p:blipFill>
          <a:blip r:embed="rId3"/>
          <a:stretch>
            <a:fillRect/>
          </a:stretch>
        </p:blipFill>
        <p:spPr>
          <a:xfrm>
            <a:off x="6215380" y="1412875"/>
            <a:ext cx="3681730" cy="36817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uiExpand="1" build="p"/>
      <p:bldP spid="10243" grpI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528955" y="1268095"/>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    综上所述，RFID技术在供应链物流管理中的应用已经成为当前企业发展的主要途径，现代通信技术也为该技术的运用奠定了基础</a:t>
            </a:r>
            <a:r>
              <a:rPr lang="zh-CN" altLang="en-US" dirty="0">
                <a:latin typeface="楷体_GB2312" pitchFamily="1" charset="-122"/>
                <a:ea typeface="楷体_GB2312" pitchFamily="1" charset="-122"/>
                <a:sym typeface="Wingdings" panose="05000000000000000000" pitchFamily="2" charset="2"/>
              </a:rPr>
              <a:t>。</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zh-CN" altLang="en-US" dirty="0">
                <a:latin typeface="楷体_GB2312" pitchFamily="1" charset="-122"/>
                <a:ea typeface="楷体_GB2312" pitchFamily="1" charset="-122"/>
                <a:sym typeface="Wingdings" panose="05000000000000000000" pitchFamily="2" charset="2"/>
              </a:rPr>
              <a:t> </a:t>
            </a:r>
            <a:r>
              <a:rPr lang="en-US" altLang="zh-CN" dirty="0">
                <a:latin typeface="楷体_GB2312" pitchFamily="1" charset="-122"/>
                <a:ea typeface="楷体_GB2312" pitchFamily="1" charset="-122"/>
                <a:sym typeface="Wingdings" panose="05000000000000000000" pitchFamily="2" charset="2"/>
              </a:rPr>
              <a:t>   </a:t>
            </a:r>
            <a:r>
              <a:rPr lang="zh-CN" altLang="en-US" dirty="0">
                <a:latin typeface="楷体_GB2312" pitchFamily="1" charset="-122"/>
                <a:ea typeface="楷体_GB2312" pitchFamily="1" charset="-122"/>
                <a:sym typeface="Wingdings" panose="05000000000000000000" pitchFamily="2" charset="2"/>
              </a:rPr>
              <a:t>虽然</a:t>
            </a:r>
            <a:r>
              <a:rPr lang="en-US" altLang="zh-CN" dirty="0">
                <a:latin typeface="楷体_GB2312" pitchFamily="1" charset="-122"/>
                <a:ea typeface="楷体_GB2312" pitchFamily="1" charset="-122"/>
                <a:sym typeface="Wingdings" panose="05000000000000000000" pitchFamily="2" charset="2"/>
              </a:rPr>
              <a:t>当前RFID技术还存在一些应用问题，但该技术的应用优势不可磨灭，在未来，仍然是供应链管理领域中的主要应用技术，有着非常广大的发展与应用空间。</a:t>
            </a:r>
            <a:endParaRPr lang="en-US" altLang="zh-CN" dirty="0">
              <a:latin typeface="楷体_GB2312" pitchFamily="1" charset="-122"/>
              <a:ea typeface="楷体_GB2312" pitchFamily="1" charset="-122"/>
              <a:sym typeface="Wingdings" panose="05000000000000000000" pitchFamily="2" charset="2"/>
            </a:endParaRPr>
          </a:p>
        </p:txBody>
      </p:sp>
      <p:sp>
        <p:nvSpPr>
          <p:cNvPr id="5121" name="Rectangle 2"/>
          <p:cNvSpPr>
            <a:spLocks noGrp="1"/>
          </p:cNvSpPr>
          <p:nvPr>
            <p:ph type="title" idx="4294967295"/>
          </p:nvPr>
        </p:nvSpPr>
        <p:spPr>
          <a:xfrm>
            <a:off x="622935" y="548640"/>
            <a:ext cx="9147810" cy="1143000"/>
          </a:xfrm>
          <a:prstGeom prst="rect">
            <a:avLst/>
          </a:prstGeom>
          <a:noFill/>
          <a:ln w="9525">
            <a:noFill/>
          </a:ln>
        </p:spPr>
        <p:txBody>
          <a:bodyPr anchor="t" anchorCtr="0"/>
          <a:p>
            <a:pPr eaLnBrk="1" hangingPunct="1"/>
            <a:r>
              <a:rPr lang="zh-CN" altLang="en-US" sz="4800" b="1" dirty="0">
                <a:sym typeface="+mn-ea"/>
              </a:rPr>
              <a:t>八、总结</a:t>
            </a:r>
            <a:br>
              <a:rPr lang="zh-CN" altLang="en-US" sz="4800" b="1" dirty="0"/>
            </a:br>
            <a:endParaRPr lang="zh-CN" altLang="en-US" sz="48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childTnLst>
                                    <p:set>
                                      <p:cBhvr>
                                        <p:cTn id="10" dur="1" fill="hold">
                                          <p:stCondLst>
                                            <p:cond delay="0"/>
                                          </p:stCondLst>
                                        </p:cTn>
                                        <p:tgtEl>
                                          <p:spTgt spid="51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0243">
                                            <p:txEl>
                                              <p:pRg st="0" end="0"/>
                                            </p:txEl>
                                          </p:spTgt>
                                        </p:tgtEl>
                                        <p:attrNameLst>
                                          <p:attrName>style.visibility</p:attrName>
                                        </p:attrNameLst>
                                      </p:cBhvr>
                                      <p:to>
                                        <p:strVal val="visible"/>
                                      </p:to>
                                    </p:set>
                                    <p:anim calcmode="lin" valueType="num">
                                      <p:cBhvr additive="base">
                                        <p:cTn id="15" dur="500" fill="hold"/>
                                        <p:tgtEl>
                                          <p:spTgt spid="10243">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024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0243">
                                            <p:txEl>
                                              <p:pRg st="1" end="1"/>
                                            </p:txEl>
                                          </p:spTgt>
                                        </p:tgtEl>
                                        <p:attrNameLst>
                                          <p:attrName>style.visibility</p:attrName>
                                        </p:attrNameLst>
                                      </p:cBhvr>
                                      <p:to>
                                        <p:strVal val="visible"/>
                                      </p:to>
                                    </p:set>
                                    <p:anim calcmode="lin" valueType="num">
                                      <p:cBhvr additive="base">
                                        <p:cTn id="21" dur="500" fill="hold"/>
                                        <p:tgtEl>
                                          <p:spTgt spid="10243">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024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1" grpId="0"/>
      <p:bldP spid="5121" grpId="1"/>
      <p:bldP spid="5121" grpId="2"/>
      <p:bldP spid="5121" grpId="3"/>
      <p:bldP spid="10243" grpId="0" build="p"/>
      <p:bldP spid="10243" grpI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479425" y="1268730"/>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mn-ea"/>
              </a:rPr>
              <a:t>   </a:t>
            </a:r>
            <a:r>
              <a:rPr dirty="0">
                <a:latin typeface="楷体_GB2312" pitchFamily="1" charset="-122"/>
                <a:ea typeface="楷体_GB2312" pitchFamily="1" charset="-122"/>
                <a:sym typeface="+mn-ea"/>
              </a:rPr>
              <a:t>无线射频识别即射频识别技术（Radio Frequency Identification，RFID），是自动识别技术的一种，通过无线射频方式进行非接触双向数据通信，利用无线射频方式对记录媒体（电子标签或射频卡）进行读写，从而达到识别目标和数据交换的目的，其被认为是21世纪最具发展潜力的信息技术之一。</a:t>
            </a:r>
            <a:endParaRPr dirty="0">
              <a:latin typeface="楷体_GB2312" pitchFamily="1" charset="-122"/>
              <a:ea typeface="楷体_GB2312" pitchFamily="1" charset="-122"/>
              <a:sym typeface="+mn-ea"/>
            </a:endParaRPr>
          </a:p>
        </p:txBody>
      </p:sp>
      <p:sp>
        <p:nvSpPr>
          <p:cNvPr id="5121" name="Rectangle 2"/>
          <p:cNvSpPr>
            <a:spLocks noGrp="1"/>
          </p:cNvSpPr>
          <p:nvPr>
            <p:ph type="title" idx="4294967295"/>
          </p:nvPr>
        </p:nvSpPr>
        <p:spPr>
          <a:xfrm>
            <a:off x="622618" y="548323"/>
            <a:ext cx="8229600" cy="1143000"/>
          </a:xfrm>
          <a:prstGeom prst="rect">
            <a:avLst/>
          </a:prstGeom>
          <a:noFill/>
          <a:ln w="9525">
            <a:noFill/>
          </a:ln>
        </p:spPr>
        <p:txBody>
          <a:bodyPr anchor="t" anchorCtr="0"/>
          <a:p>
            <a:pPr eaLnBrk="1" hangingPunct="1"/>
            <a:r>
              <a:rPr lang="zh-CN" sz="4800">
                <a:latin typeface="+mj-ea"/>
                <a:cs typeface="+mj-ea"/>
                <a:sym typeface="+mn-ea"/>
              </a:rPr>
              <a:t>一、RF1D概述</a:t>
            </a:r>
            <a:endParaRPr lang="zh-CN" altLang="en-US" sz="4800" b="1" dirty="0"/>
          </a:p>
        </p:txBody>
      </p:sp>
      <p:pic>
        <p:nvPicPr>
          <p:cNvPr id="2" name="图片 1"/>
          <p:cNvPicPr>
            <a:picLocks noChangeAspect="1"/>
          </p:cNvPicPr>
          <p:nvPr/>
        </p:nvPicPr>
        <p:blipFill>
          <a:blip r:embed="rId2"/>
          <a:stretch>
            <a:fillRect/>
          </a:stretch>
        </p:blipFill>
        <p:spPr>
          <a:xfrm>
            <a:off x="2557145" y="980440"/>
            <a:ext cx="7077710" cy="4671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childTnLst>
                                    <p:set>
                                      <p:cBhvr>
                                        <p:cTn id="10" dur="1" fill="hold">
                                          <p:stCondLst>
                                            <p:cond delay="0"/>
                                          </p:stCondLst>
                                        </p:cTn>
                                        <p:tgtEl>
                                          <p:spTgt spid="51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1" grpId="0"/>
      <p:bldP spid="5121" grpId="1"/>
      <p:bldP spid="10243" grpId="0" uiExpand="1" build="p"/>
      <p:bldP spid="10243" grpId="1" build="p"/>
      <p:bldP spid="5121" grpId="2"/>
      <p:bldP spid="5121" grpId="3"/>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4273" name="组合 6"/>
          <p:cNvGrpSpPr/>
          <p:nvPr/>
        </p:nvGrpSpPr>
        <p:grpSpPr>
          <a:xfrm>
            <a:off x="26670" y="4445"/>
            <a:ext cx="12192000" cy="6858000"/>
            <a:chOff x="0" y="0"/>
            <a:chExt cx="12192001" cy="6837402"/>
          </a:xfrm>
        </p:grpSpPr>
        <p:sp>
          <p:nvSpPr>
            <p:cNvPr id="10" name="矩形 9"/>
            <p:cNvSpPr/>
            <p:nvPr/>
          </p:nvSpPr>
          <p:spPr>
            <a:xfrm>
              <a:off x="0" y="2988198"/>
              <a:ext cx="12192001" cy="384920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4572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2095" b="0" i="0" u="none" strike="noStrike" kern="1200" cap="none" spc="0" normalizeH="0" baseline="0" noProof="0">
                <a:ln>
                  <a:noFill/>
                </a:ln>
                <a:solidFill>
                  <a:srgbClr val="000000"/>
                </a:solidFill>
                <a:effectLst/>
                <a:uLnTx/>
                <a:uFillTx/>
                <a:latin typeface="+mn-lt"/>
                <a:ea typeface="+mn-ea"/>
                <a:cs typeface="+mn-ea"/>
                <a:sym typeface="+mn-lt"/>
              </a:endParaRPr>
            </a:p>
          </p:txBody>
        </p:sp>
        <p:grpSp>
          <p:nvGrpSpPr>
            <p:cNvPr id="54275" name="组合 8"/>
            <p:cNvGrpSpPr/>
            <p:nvPr/>
          </p:nvGrpSpPr>
          <p:grpSpPr>
            <a:xfrm>
              <a:off x="0" y="0"/>
              <a:ext cx="12192001" cy="6609487"/>
              <a:chOff x="0" y="0"/>
              <a:chExt cx="12192001" cy="6609487"/>
            </a:xfrm>
          </p:grpSpPr>
          <p:sp>
            <p:nvSpPr>
              <p:cNvPr id="12" name="矩形 11"/>
              <p:cNvSpPr/>
              <p:nvPr/>
            </p:nvSpPr>
            <p:spPr>
              <a:xfrm>
                <a:off x="0" y="0"/>
                <a:ext cx="12192001" cy="353740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4572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2095" b="0" i="0" u="none" strike="noStrike" kern="1200" cap="none" spc="0" normalizeH="0" baseline="0" noProof="0">
                  <a:ln>
                    <a:noFill/>
                  </a:ln>
                  <a:solidFill>
                    <a:srgbClr val="000000"/>
                  </a:solidFill>
                  <a:effectLst/>
                  <a:uLnTx/>
                  <a:uFillTx/>
                  <a:latin typeface="+mn-lt"/>
                  <a:ea typeface="+mn-ea"/>
                  <a:cs typeface="+mn-ea"/>
                  <a:sym typeface="+mn-lt"/>
                </a:endParaRPr>
              </a:p>
            </p:txBody>
          </p:sp>
          <p:sp>
            <p:nvSpPr>
              <p:cNvPr id="13" name="圆角矩形 12"/>
              <p:cNvSpPr/>
              <p:nvPr/>
            </p:nvSpPr>
            <p:spPr>
              <a:xfrm>
                <a:off x="236537" y="219999"/>
                <a:ext cx="11718926" cy="6389488"/>
              </a:xfrm>
              <a:prstGeom prst="roundRect">
                <a:avLst>
                  <a:gd name="adj" fmla="val 1474"/>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457200" rtl="0" eaLnBrk="0" fontAlgn="auto" latinLnBrk="0" hangingPunct="0">
                  <a:lnSpc>
                    <a:spcPct val="100000"/>
                  </a:lnSpc>
                  <a:spcBef>
                    <a:spcPct val="0"/>
                  </a:spcBef>
                  <a:spcAft>
                    <a:spcPct val="0"/>
                  </a:spcAft>
                  <a:buClrTx/>
                  <a:buSzTx/>
                  <a:buFont typeface="Arial" panose="020B0604020202020204" pitchFamily="34" charset="0"/>
                  <a:buNone/>
                  <a:defRPr/>
                </a:pPr>
                <a:endParaRPr kumimoji="0" lang="zh-CN" altLang="en-US" sz="2095" b="0" i="0" u="none" strike="noStrike" kern="1200" cap="none" spc="0" normalizeH="0" baseline="0" noProof="1">
                  <a:ln>
                    <a:noFill/>
                  </a:ln>
                  <a:solidFill>
                    <a:srgbClr val="000000"/>
                  </a:solidFill>
                  <a:effectLst/>
                  <a:uLnTx/>
                  <a:uFillTx/>
                  <a:latin typeface="+mn-lt"/>
                  <a:ea typeface="+mn-ea"/>
                  <a:cs typeface="+mn-ea"/>
                  <a:sym typeface="+mn-lt"/>
                </a:endParaRPr>
              </a:p>
            </p:txBody>
          </p:sp>
          <p:sp>
            <p:nvSpPr>
              <p:cNvPr id="14" name="圆角矩形 13"/>
              <p:cNvSpPr/>
              <p:nvPr/>
            </p:nvSpPr>
            <p:spPr>
              <a:xfrm>
                <a:off x="385763" y="375108"/>
                <a:ext cx="11423651" cy="6079273"/>
              </a:xfrm>
              <a:prstGeom prst="roundRect">
                <a:avLst>
                  <a:gd name="adj" fmla="val 1474"/>
                </a:avLst>
              </a:prstGeom>
              <a:noFill/>
              <a:ln>
                <a:solidFill>
                  <a:srgbClr val="0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457200" rtl="0" eaLnBrk="0" fontAlgn="auto" latinLnBrk="0" hangingPunct="0">
                  <a:lnSpc>
                    <a:spcPct val="100000"/>
                  </a:lnSpc>
                  <a:spcBef>
                    <a:spcPct val="0"/>
                  </a:spcBef>
                  <a:spcAft>
                    <a:spcPct val="0"/>
                  </a:spcAft>
                  <a:buClrTx/>
                  <a:buSzTx/>
                  <a:buFont typeface="Arial" panose="020B0604020202020204" pitchFamily="34" charset="0"/>
                  <a:buNone/>
                  <a:defRPr/>
                </a:pPr>
                <a:endParaRPr kumimoji="0" lang="zh-CN" altLang="en-US" sz="2095" b="0" i="0" u="none" strike="noStrike" kern="1200" cap="none" spc="0" normalizeH="0" baseline="0" noProof="1">
                  <a:ln>
                    <a:noFill/>
                  </a:ln>
                  <a:solidFill>
                    <a:srgbClr val="000000"/>
                  </a:solidFill>
                  <a:effectLst/>
                  <a:uLnTx/>
                  <a:uFillTx/>
                  <a:latin typeface="+mn-lt"/>
                  <a:ea typeface="+mn-ea"/>
                  <a:cs typeface="+mn-ea"/>
                  <a:sym typeface="+mn-lt"/>
                </a:endParaRPr>
              </a:p>
            </p:txBody>
          </p:sp>
        </p:grpSp>
      </p:grpSp>
      <p:sp>
        <p:nvSpPr>
          <p:cNvPr id="4" name="文本框 3"/>
          <p:cNvSpPr txBox="1"/>
          <p:nvPr/>
        </p:nvSpPr>
        <p:spPr>
          <a:xfrm>
            <a:off x="1199515" y="2349183"/>
            <a:ext cx="10358438" cy="1198880"/>
          </a:xfrm>
          <a:prstGeom prst="rect">
            <a:avLst/>
          </a:prstGeom>
          <a:noFill/>
          <a:ln w="9525">
            <a:noFill/>
          </a:ln>
        </p:spPr>
        <p:txBody>
          <a:bodyPr anchor="t" anchorCtr="0">
            <a:spAutoFit/>
          </a:bodyPr>
          <a:p>
            <a:pPr algn="ctr" eaLnBrk="0" hangingPunct="0"/>
            <a:r>
              <a:rPr lang="zh-CN" altLang="en-US" sz="7200" b="1" dirty="0">
                <a:solidFill>
                  <a:schemeClr val="bg1"/>
                </a:solidFill>
                <a:latin typeface="微软雅黑" panose="020B0503020204020204" pitchFamily="34" charset="-122"/>
                <a:ea typeface="微软雅黑" panose="020B0503020204020204" pitchFamily="34" charset="-122"/>
              </a:rPr>
              <a:t>感谢</a:t>
            </a:r>
            <a:r>
              <a:rPr lang="zh-CN" altLang="en-US" sz="7200" b="1" dirty="0">
                <a:solidFill>
                  <a:schemeClr val="bg1"/>
                </a:solidFill>
                <a:latin typeface="微软雅黑" panose="020B0503020204020204" pitchFamily="34" charset="-122"/>
                <a:ea typeface="微软雅黑" panose="020B0503020204020204" pitchFamily="34" charset="-122"/>
              </a:rPr>
              <a:t>观看！</a:t>
            </a:r>
            <a:endParaRPr lang="zh-CN" altLang="en-US" sz="7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7" name="图片 7" descr="IMG_256">
            <a:hlinkClick r:id="" action="ppaction://hlinkshowjump?jump=nextslide"/>
          </p:cNvPr>
          <p:cNvPicPr>
            <a:picLocks noChangeAspect="1"/>
          </p:cNvPicPr>
          <p:nvPr/>
        </p:nvPicPr>
        <p:blipFill>
          <a:blip r:embed="rId1"/>
          <a:stretch>
            <a:fillRect/>
          </a:stretch>
        </p:blipFill>
        <p:spPr>
          <a:xfrm>
            <a:off x="2637790" y="882015"/>
            <a:ext cx="6917055" cy="5093335"/>
          </a:xfrm>
          <a:prstGeom prst="rect">
            <a:avLst/>
          </a:prstGeom>
          <a:noFill/>
          <a:ln w="9525">
            <a:noFill/>
          </a:ln>
        </p:spPr>
      </p:pic>
      <p:sp>
        <p:nvSpPr>
          <p:cNvPr id="10243" name="Rectangle 3"/>
          <p:cNvSpPr>
            <a:spLocks noGrp="1"/>
          </p:cNvSpPr>
          <p:nvPr>
            <p:ph/>
          </p:nvPr>
        </p:nvSpPr>
        <p:spPr>
          <a:xfrm>
            <a:off x="695325" y="1268730"/>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1.</a:t>
            </a:r>
            <a:r>
              <a:rPr lang="zh-CN" altLang="en-US" dirty="0">
                <a:latin typeface="楷体_GB2312" pitchFamily="1" charset="-122"/>
                <a:ea typeface="楷体_GB2312" pitchFamily="1" charset="-122"/>
                <a:sym typeface="Wingdings" panose="05000000000000000000" pitchFamily="2" charset="2"/>
              </a:rPr>
              <a:t>什么是供应链？</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供应链是指由供应商、制造商、仓库、配送中心和渠道商等构成的物流网络。狭义来说，供应链是企业从原材料采购开始，经过生产、制造、到销售至终端用户的全过程。</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endParaRPr lang="zh-CN" altLang="en-US" sz="2400" dirty="0">
              <a:latin typeface="楷体_GB2312" pitchFamily="1" charset="-122"/>
              <a:ea typeface="楷体_GB2312" pitchFamily="1" charset="-122"/>
              <a:sym typeface="Wingdings" panose="05000000000000000000" pitchFamily="2" charset="2"/>
            </a:endParaRPr>
          </a:p>
        </p:txBody>
      </p:sp>
      <p:sp>
        <p:nvSpPr>
          <p:cNvPr id="5121" name="Rectangle 2"/>
          <p:cNvSpPr>
            <a:spLocks noGrp="1"/>
          </p:cNvSpPr>
          <p:nvPr>
            <p:ph type="title"/>
          </p:nvPr>
        </p:nvSpPr>
        <p:spPr>
          <a:xfrm>
            <a:off x="622618" y="548323"/>
            <a:ext cx="8229600" cy="1143000"/>
          </a:xfrm>
          <a:prstGeom prst="rect">
            <a:avLst/>
          </a:prstGeom>
          <a:noFill/>
          <a:ln w="9525">
            <a:noFill/>
          </a:ln>
        </p:spPr>
        <p:txBody>
          <a:bodyPr anchor="t" anchorCtr="0"/>
          <a:p>
            <a:pPr eaLnBrk="1" hangingPunct="1"/>
            <a:r>
              <a:rPr lang="zh-CN" altLang="en-US" sz="4800" b="1" dirty="0"/>
              <a:t>二、明确概念</a:t>
            </a:r>
            <a:endParaRPr lang="zh-CN" altLang="en-US" sz="48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1" grpId="0"/>
      <p:bldP spid="5121" grpId="1"/>
      <p:bldP spid="10243" grpId="0" uiExpand="1" build="p"/>
      <p:bldP spid="10243"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622935" y="404495"/>
            <a:ext cx="10878820" cy="2399665"/>
          </a:xfrm>
          <a:prstGeom prst="rect">
            <a:avLst/>
          </a:prstGeom>
          <a:noFill/>
        </p:spPr>
        <p:txBody>
          <a:bodyPr wrap="square" rtlCol="0" anchor="t">
            <a:spAutoFit/>
          </a:bodyPr>
          <a:p>
            <a:pPr eaLnBrk="1" hangingPunct="1">
              <a:lnSpc>
                <a:spcPct val="150000"/>
              </a:lnSpc>
              <a:buFontTx/>
              <a:buNone/>
            </a:pPr>
            <a:r>
              <a:rPr lang="en-US" altLang="zh-CN" sz="2800" dirty="0">
                <a:latin typeface="楷体_GB2312" pitchFamily="1" charset="-122"/>
                <a:ea typeface="楷体_GB2312" pitchFamily="1" charset="-122"/>
                <a:sym typeface="Wingdings" panose="05000000000000000000" pitchFamily="2" charset="2"/>
              </a:rPr>
              <a:t>2.</a:t>
            </a:r>
            <a:r>
              <a:rPr lang="zh-CN" altLang="en-US" sz="2800" dirty="0">
                <a:latin typeface="楷体_GB2312" pitchFamily="1" charset="-122"/>
                <a:ea typeface="楷体_GB2312" pitchFamily="1" charset="-122"/>
                <a:sym typeface="Wingdings" panose="05000000000000000000" pitchFamily="2" charset="2"/>
              </a:rPr>
              <a:t>什么是物流？</a:t>
            </a:r>
            <a:endParaRPr lang="zh-CN" altLang="en-US" sz="2800" dirty="0">
              <a:latin typeface="楷体_GB2312" pitchFamily="1" charset="-122"/>
              <a:ea typeface="楷体_GB2312" pitchFamily="1" charset="-122"/>
              <a:sym typeface="Wingdings" panose="05000000000000000000" pitchFamily="2" charset="2"/>
            </a:endParaRPr>
          </a:p>
          <a:p>
            <a:pPr algn="l"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物流是供应链中的一部分，实际上是对供应链中的产品在各供应链参与者之间进行管理，包括流通中的和非流通中的，通过供应链管理对整个渠道的产品和信息实行增加值流动管理，以便获取最大的运行效率和效益。</a:t>
            </a:r>
            <a:endParaRPr lang="zh-CN" altLang="en-US" sz="2400"/>
          </a:p>
        </p:txBody>
      </p:sp>
      <p:pic>
        <p:nvPicPr>
          <p:cNvPr id="4" name="图片 4" descr="IMG_256"/>
          <p:cNvPicPr>
            <a:picLocks noChangeAspect="1"/>
          </p:cNvPicPr>
          <p:nvPr/>
        </p:nvPicPr>
        <p:blipFill>
          <a:blip r:embed="rId1"/>
          <a:stretch>
            <a:fillRect/>
          </a:stretch>
        </p:blipFill>
        <p:spPr>
          <a:xfrm>
            <a:off x="2639695" y="981075"/>
            <a:ext cx="7329805" cy="49403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3" name="Rectangle 3"/>
          <p:cNvSpPr>
            <a:spLocks noGrp="1"/>
          </p:cNvSpPr>
          <p:nvPr>
            <p:ph idx="4294967295"/>
          </p:nvPr>
        </p:nvSpPr>
        <p:spPr>
          <a:xfrm>
            <a:off x="623570" y="476885"/>
            <a:ext cx="11014075" cy="4321175"/>
          </a:xfrm>
          <a:prstGeom prst="rect">
            <a:avLst/>
          </a:prstGeom>
          <a:noFill/>
          <a:ln w="9525">
            <a:noFill/>
          </a:ln>
        </p:spPr>
        <p:txBody>
          <a:bodyPr anchor="t" anchorCtr="0"/>
          <a:p>
            <a:pPr eaLnBrk="1" hangingPunct="1">
              <a:lnSpc>
                <a:spcPct val="150000"/>
              </a:lnSpc>
              <a:buFontTx/>
              <a:buNone/>
            </a:pPr>
            <a:r>
              <a:rPr lang="en-US" dirty="0">
                <a:latin typeface="楷体_GB2312" pitchFamily="1" charset="-122"/>
                <a:ea typeface="楷体_GB2312" pitchFamily="1" charset="-122"/>
                <a:sym typeface="Wingdings" panose="05000000000000000000" pitchFamily="2" charset="2"/>
              </a:rPr>
              <a:t>3.</a:t>
            </a:r>
            <a:r>
              <a:rPr dirty="0">
                <a:latin typeface="楷体_GB2312" pitchFamily="1" charset="-122"/>
                <a:ea typeface="楷体_GB2312" pitchFamily="1" charset="-122"/>
                <a:sym typeface="Wingdings" panose="05000000000000000000" pitchFamily="2" charset="2"/>
              </a:rPr>
              <a:t>物流与供应链管理现状分析</a:t>
            </a:r>
            <a:endParaRPr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sz="2400" dirty="0">
                <a:latin typeface="楷体_GB2312" pitchFamily="1" charset="-122"/>
                <a:ea typeface="楷体_GB2312" pitchFamily="1" charset="-122"/>
                <a:sym typeface="Wingdings" panose="05000000000000000000" pitchFamily="2" charset="2"/>
              </a:rPr>
              <a:t>    </a:t>
            </a:r>
            <a:r>
              <a:rPr sz="2400" dirty="0">
                <a:latin typeface="楷体_GB2312" pitchFamily="1" charset="-122"/>
                <a:ea typeface="楷体_GB2312" pitchFamily="1" charset="-122"/>
                <a:sym typeface="Wingdings" panose="05000000000000000000" pitchFamily="2" charset="2"/>
              </a:rPr>
              <a:t>随着企业规模的不断发展，物流与供应链管理的物品种类数量在不断增加、出入库频率剧增，物流管理</a:t>
            </a:r>
            <a:r>
              <a:rPr lang="zh-CN" sz="2400" dirty="0">
                <a:latin typeface="楷体_GB2312" pitchFamily="1" charset="-122"/>
                <a:ea typeface="楷体_GB2312" pitchFamily="1" charset="-122"/>
                <a:sym typeface="Wingdings" panose="05000000000000000000" pitchFamily="2" charset="2"/>
              </a:rPr>
              <a:t>、</a:t>
            </a:r>
            <a:r>
              <a:rPr sz="2400" dirty="0">
                <a:latin typeface="楷体_GB2312" pitchFamily="1" charset="-122"/>
                <a:ea typeface="楷体_GB2312" pitchFamily="1" charset="-122"/>
                <a:sym typeface="Wingdings" panose="05000000000000000000" pitchFamily="2" charset="2"/>
              </a:rPr>
              <a:t>仓库管理作业也已十分复杂和多样化，传统的人工仓库作业模式和数据采集方式已难以满足仓库管理的快速、准确要求，严重影响了企业的运行工作效率。</a:t>
            </a:r>
            <a:endParaRPr dirty="0">
              <a:latin typeface="楷体_GB2312" pitchFamily="1" charset="-122"/>
              <a:ea typeface="楷体_GB2312" pitchFamily="1" charset="-122"/>
              <a:sym typeface="Wingdings" panose="05000000000000000000" pitchFamily="2" charset="2"/>
            </a:endParaRPr>
          </a:p>
        </p:txBody>
      </p:sp>
      <p:pic>
        <p:nvPicPr>
          <p:cNvPr id="6" name="图片 6" descr="IMG_256"/>
          <p:cNvPicPr>
            <a:picLocks noChangeAspect="1"/>
          </p:cNvPicPr>
          <p:nvPr/>
        </p:nvPicPr>
        <p:blipFill>
          <a:blip r:embed="rId1"/>
          <a:stretch>
            <a:fillRect/>
          </a:stretch>
        </p:blipFill>
        <p:spPr>
          <a:xfrm>
            <a:off x="1433830" y="764540"/>
            <a:ext cx="9393555" cy="489331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uild="p"/>
      <p:bldP spid="10243" grpI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622935" y="620395"/>
            <a:ext cx="11054080" cy="2306955"/>
          </a:xfrm>
          <a:prstGeom prst="rect">
            <a:avLst/>
          </a:prstGeom>
          <a:noFill/>
        </p:spPr>
        <p:txBody>
          <a:bodyPr wrap="square" rtlCol="0" anchor="t">
            <a:spAutoFit/>
          </a:bodyPr>
          <a:p>
            <a:pPr algn="l">
              <a:lnSpc>
                <a:spcPct val="150000"/>
              </a:lnSpc>
            </a:pP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为了提高企业的核心竞争力，急需建设智能化仓库管理系统！</a:t>
            </a:r>
            <a:endParaRPr lang="zh-CN" altLang="en-US" sz="2400" dirty="0">
              <a:latin typeface="楷体_GB2312" pitchFamily="1" charset="-122"/>
              <a:ea typeface="楷体_GB2312" pitchFamily="1" charset="-122"/>
              <a:sym typeface="Wingdings" panose="05000000000000000000" pitchFamily="2" charset="2"/>
            </a:endParaRPr>
          </a:p>
          <a:p>
            <a:pPr algn="l">
              <a:lnSpc>
                <a:spcPct val="150000"/>
              </a:lnSpc>
            </a:pPr>
            <a:r>
              <a:rPr lang="en-US" altLang="zh-CN" sz="2400" dirty="0">
                <a:latin typeface="楷体_GB2312" pitchFamily="1" charset="-122"/>
                <a:ea typeface="楷体_GB2312" pitchFamily="1" charset="-122"/>
                <a:sym typeface="Wingdings" panose="05000000000000000000" pitchFamily="2" charset="2"/>
              </a:rPr>
              <a:t>  </a:t>
            </a:r>
            <a:endParaRPr lang="en-US" altLang="zh-CN" sz="2400" dirty="0">
              <a:latin typeface="楷体_GB2312" pitchFamily="1" charset="-122"/>
              <a:ea typeface="楷体_GB2312" pitchFamily="1" charset="-122"/>
              <a:sym typeface="Wingdings" panose="05000000000000000000" pitchFamily="2" charset="2"/>
            </a:endParaRPr>
          </a:p>
          <a:p>
            <a:pPr algn="l">
              <a:lnSpc>
                <a:spcPct val="150000"/>
              </a:lnSpc>
            </a:pPr>
            <a:endParaRPr lang="en-US" altLang="zh-CN" sz="2400" dirty="0">
              <a:latin typeface="楷体_GB2312" pitchFamily="1" charset="-122"/>
              <a:ea typeface="楷体_GB2312" pitchFamily="1" charset="-122"/>
              <a:sym typeface="Wingdings" panose="05000000000000000000" pitchFamily="2" charset="2"/>
            </a:endParaRPr>
          </a:p>
          <a:p>
            <a:pPr algn="l">
              <a:lnSpc>
                <a:spcPct val="150000"/>
              </a:lnSpc>
            </a:pPr>
            <a:r>
              <a:rPr lang="en-US" altLang="zh-CN" sz="2400" dirty="0">
                <a:latin typeface="楷体_GB2312" pitchFamily="1" charset="-122"/>
                <a:ea typeface="楷体_GB2312" pitchFamily="1" charset="-122"/>
                <a:sym typeface="Wingdings" panose="05000000000000000000" pitchFamily="2" charset="2"/>
              </a:rPr>
              <a:t>  </a:t>
            </a:r>
            <a:endParaRPr lang="zh-CN" altLang="en-US" sz="2400" dirty="0">
              <a:latin typeface="楷体_GB2312" pitchFamily="1" charset="-122"/>
              <a:ea typeface="楷体_GB2312" pitchFamily="1" charset="-122"/>
            </a:endParaRPr>
          </a:p>
        </p:txBody>
      </p:sp>
      <p:pic>
        <p:nvPicPr>
          <p:cNvPr id="3" name="图片 2"/>
          <p:cNvPicPr>
            <a:picLocks noChangeAspect="1"/>
          </p:cNvPicPr>
          <p:nvPr/>
        </p:nvPicPr>
        <p:blipFill>
          <a:blip r:embed="rId1"/>
          <a:srcRect b="5506"/>
          <a:stretch>
            <a:fillRect/>
          </a:stretch>
        </p:blipFill>
        <p:spPr>
          <a:xfrm>
            <a:off x="2927985" y="1268730"/>
            <a:ext cx="6515735" cy="43713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479425" y="1268730"/>
            <a:ext cx="11133455" cy="4321175"/>
          </a:xfrm>
          <a:prstGeom prst="rect">
            <a:avLst/>
          </a:prstGeom>
          <a:noFill/>
          <a:ln w="9525">
            <a:noFill/>
          </a:ln>
        </p:spPr>
        <p:txBody>
          <a:bodyPr anchor="t" anchorCtr="0"/>
          <a:p>
            <a:pPr eaLnBrk="1" hangingPunct="1">
              <a:lnSpc>
                <a:spcPct val="150000"/>
              </a:lnSpc>
              <a:buFontTx/>
              <a:buNone/>
            </a:pPr>
            <a:r>
              <a:rPr lang="en-US" altLang="zh-CN" sz="2400" dirty="0">
                <a:latin typeface="楷体_GB2312" pitchFamily="1" charset="-122"/>
                <a:ea typeface="楷体_GB2312" pitchFamily="1" charset="-122"/>
                <a:sym typeface="+mn-ea"/>
              </a:rPr>
              <a:t>   </a:t>
            </a:r>
            <a:r>
              <a:rPr lang="zh-CN" altLang="en-US" sz="2400" dirty="0">
                <a:latin typeface="楷体_GB2312" pitchFamily="1" charset="-122"/>
                <a:ea typeface="楷体_GB2312" pitchFamily="1" charset="-122"/>
                <a:sym typeface="+mn-ea"/>
              </a:rPr>
              <a:t>基于RFID的物流与供应链管理系统，是在现有物流与供应链管理的基础上，引入RFID技术，对仓库到货后物资物流的配送、入库、出库、移库、库存盘点等各个作业环节的数据进行自动化的数据采集。</a:t>
            </a:r>
            <a:endParaRPr lang="zh-CN" altLang="en-US" sz="2400" dirty="0">
              <a:latin typeface="楷体_GB2312" pitchFamily="1" charset="-122"/>
              <a:ea typeface="楷体_GB2312" pitchFamily="1" charset="-122"/>
              <a:sym typeface="+mn-ea"/>
            </a:endParaRPr>
          </a:p>
          <a:p>
            <a:pPr eaLnBrk="1" hangingPunct="1">
              <a:lnSpc>
                <a:spcPct val="150000"/>
              </a:lnSpc>
              <a:buFontTx/>
              <a:buNone/>
            </a:pPr>
            <a:r>
              <a:rPr lang="zh-CN" altLang="en-US" sz="2400" dirty="0">
                <a:latin typeface="楷体_GB2312" pitchFamily="1" charset="-122"/>
                <a:ea typeface="楷体_GB2312" pitchFamily="1" charset="-122"/>
                <a:sym typeface="+mn-ea"/>
              </a:rPr>
              <a:t> </a:t>
            </a:r>
            <a:r>
              <a:rPr lang="en-US" altLang="zh-CN" sz="2400" dirty="0">
                <a:latin typeface="楷体_GB2312" pitchFamily="1" charset="-122"/>
                <a:ea typeface="楷体_GB2312" pitchFamily="1" charset="-122"/>
                <a:sym typeface="+mn-ea"/>
              </a:rPr>
              <a:t>  </a:t>
            </a:r>
            <a:r>
              <a:rPr lang="zh-CN" altLang="en-US" sz="2400" dirty="0">
                <a:latin typeface="楷体_GB2312" pitchFamily="1" charset="-122"/>
                <a:ea typeface="楷体_GB2312" pitchFamily="1" charset="-122"/>
                <a:sym typeface="+mn-ea"/>
              </a:rPr>
              <a:t>数据采集有何用？</a:t>
            </a:r>
            <a:endParaRPr lang="zh-CN" altLang="en-US" sz="2400" dirty="0">
              <a:latin typeface="楷体_GB2312" pitchFamily="1" charset="-122"/>
              <a:ea typeface="楷体_GB2312" pitchFamily="1" charset="-122"/>
              <a:sym typeface="+mn-ea"/>
            </a:endParaRPr>
          </a:p>
          <a:p>
            <a:pPr eaLnBrk="1" hangingPunct="1">
              <a:lnSpc>
                <a:spcPct val="150000"/>
              </a:lnSpc>
              <a:buFontTx/>
              <a:buNone/>
            </a:pPr>
            <a:r>
              <a:rPr lang="zh-CN" altLang="en-US" sz="2400" dirty="0">
                <a:latin typeface="楷体_GB2312" pitchFamily="1" charset="-122"/>
                <a:ea typeface="楷体_GB2312" pitchFamily="1" charset="-122"/>
                <a:sym typeface="+mn-ea"/>
              </a:rPr>
              <a:t> </a:t>
            </a:r>
            <a:r>
              <a:rPr lang="en-US" altLang="zh-CN" sz="2400" dirty="0">
                <a:latin typeface="楷体_GB2312" pitchFamily="1" charset="-122"/>
                <a:ea typeface="楷体_GB2312" pitchFamily="1" charset="-122"/>
                <a:sym typeface="+mn-ea"/>
              </a:rPr>
              <a:t>  </a:t>
            </a:r>
            <a:r>
              <a:rPr lang="zh-CN" altLang="en-US" sz="2400" dirty="0">
                <a:latin typeface="楷体_GB2312" pitchFamily="1" charset="-122"/>
                <a:ea typeface="楷体_GB2312" pitchFamily="1" charset="-122"/>
                <a:sym typeface="+mn-ea"/>
              </a:rPr>
              <a:t>以保证物流与供应链管理各个环节数据输入的速度和准确性，确保企业及时准确地掌握库存和在途的真实数据，合理保持和控制库存。利用系统的库位管理功能，更可以及时掌握所有库存物品当前所在位置，有利于提高仓库管理的工作效率。</a:t>
            </a:r>
            <a:endParaRPr lang="zh-CN" altLang="en-US" sz="2400" dirty="0">
              <a:latin typeface="楷体_GB2312" pitchFamily="1" charset="-122"/>
              <a:ea typeface="楷体_GB2312" pitchFamily="1" charset="-122"/>
            </a:endParaRPr>
          </a:p>
          <a:p>
            <a:pPr eaLnBrk="1" hangingPunct="1">
              <a:lnSpc>
                <a:spcPct val="150000"/>
              </a:lnSpc>
              <a:buFontTx/>
              <a:buNone/>
            </a:pPr>
            <a:endParaRPr lang="zh-CN" altLang="en-US" sz="2400" dirty="0">
              <a:latin typeface="楷体_GB2312" pitchFamily="1" charset="-122"/>
              <a:ea typeface="楷体_GB2312" pitchFamily="1" charset="-122"/>
              <a:sym typeface="Wingdings" panose="05000000000000000000" pitchFamily="2" charset="2"/>
            </a:endParaRPr>
          </a:p>
        </p:txBody>
      </p:sp>
      <p:sp>
        <p:nvSpPr>
          <p:cNvPr id="5121" name="Rectangle 2"/>
          <p:cNvSpPr>
            <a:spLocks noGrp="1"/>
          </p:cNvSpPr>
          <p:nvPr>
            <p:ph type="title" idx="4294967295"/>
          </p:nvPr>
        </p:nvSpPr>
        <p:spPr>
          <a:xfrm>
            <a:off x="622935" y="548640"/>
            <a:ext cx="11094720" cy="1143000"/>
          </a:xfrm>
          <a:prstGeom prst="rect">
            <a:avLst/>
          </a:prstGeom>
          <a:noFill/>
          <a:ln w="9525">
            <a:noFill/>
          </a:ln>
        </p:spPr>
        <p:txBody>
          <a:bodyPr anchor="t" anchorCtr="0"/>
          <a:p>
            <a:pPr eaLnBrk="1" hangingPunct="1"/>
            <a:r>
              <a:rPr lang="zh-CN" altLang="en-US" sz="4800" b="1" dirty="0"/>
              <a:t>三、</a:t>
            </a:r>
            <a:r>
              <a:rPr lang="en-US" altLang="zh-CN" sz="4800" b="1" dirty="0"/>
              <a:t>RFID</a:t>
            </a:r>
            <a:r>
              <a:rPr lang="zh-CN" altLang="en-US" sz="4800" b="1" dirty="0"/>
              <a:t>在物流与供应链管理中的应用</a:t>
            </a:r>
            <a:endParaRPr lang="zh-CN" altLang="en-US" sz="4800" b="1" dirty="0"/>
          </a:p>
        </p:txBody>
      </p:sp>
      <p:pic>
        <p:nvPicPr>
          <p:cNvPr id="14" name="图片 13"/>
          <p:cNvPicPr>
            <a:picLocks noChangeAspect="1"/>
          </p:cNvPicPr>
          <p:nvPr/>
        </p:nvPicPr>
        <p:blipFill>
          <a:blip r:embed="rId2"/>
          <a:stretch>
            <a:fillRect/>
          </a:stretch>
        </p:blipFill>
        <p:spPr>
          <a:xfrm>
            <a:off x="2207260" y="448310"/>
            <a:ext cx="8266430" cy="63366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childTnLst>
                                    <p:set>
                                      <p:cBhvr>
                                        <p:cTn id="10" dur="1" fill="hold">
                                          <p:stCondLst>
                                            <p:cond delay="0"/>
                                          </p:stCondLst>
                                        </p:cTn>
                                        <p:tgtEl>
                                          <p:spTgt spid="51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4" nodeType="clickEffect">
                                  <p:stCondLst>
                                    <p:cond delay="0"/>
                                  </p:stCondLst>
                                  <p:childTnLst>
                                    <p:set>
                                      <p:cBhvr>
                                        <p:cTn id="26" dur="1" fill="hold">
                                          <p:stCondLst>
                                            <p:cond delay="0"/>
                                          </p:stCondLst>
                                        </p:cTn>
                                        <p:tgtEl>
                                          <p:spTgt spid="51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1" grpId="0"/>
      <p:bldP spid="5121" grpId="1"/>
      <p:bldP spid="10243" grpId="0" uiExpand="1" build="p"/>
      <p:bldP spid="10243" grpId="1" build="p"/>
      <p:bldP spid="5121" grpId="2"/>
      <p:bldP spid="5121" grpId="3"/>
      <p:bldP spid="5121" grpId="4"/>
      <p:bldP spid="5121" grpId="5"/>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95325" y="1268730"/>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1.</a:t>
            </a:r>
            <a:r>
              <a:rPr lang="zh-CN" altLang="en-US" dirty="0">
                <a:latin typeface="楷体_GB2312" pitchFamily="1" charset="-122"/>
                <a:ea typeface="楷体_GB2312" pitchFamily="1" charset="-122"/>
                <a:sym typeface="Wingdings" panose="05000000000000000000" pitchFamily="2" charset="2"/>
              </a:rPr>
              <a:t>生产环节</a:t>
            </a:r>
            <a:endParaRPr lang="zh-CN" altLang="en-US"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现阶段，很多企业已经将RFID技术运用到了制造车间的物流管理中，用于识别生产环节中的原料、半成品以及成品，以便于对生产线的生产情况有效掌握，降低生产过程中的出错率，提升产品的生产质量与生产效率。</a:t>
            </a:r>
            <a:endParaRPr lang="zh-CN" altLang="en-US"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zh-CN" altLang="en-US" sz="2400" dirty="0">
                <a:latin typeface="楷体_GB2312" pitchFamily="1" charset="-122"/>
                <a:ea typeface="楷体_GB2312" pitchFamily="1" charset="-122"/>
                <a:sym typeface="Wingdings" panose="05000000000000000000" pitchFamily="2" charset="2"/>
              </a:rPr>
              <a:t> </a:t>
            </a:r>
            <a:r>
              <a:rPr lang="en-US" altLang="zh-CN" sz="2400" dirty="0">
                <a:latin typeface="楷体_GB2312" pitchFamily="1" charset="-122"/>
                <a:ea typeface="楷体_GB2312" pitchFamily="1" charset="-122"/>
                <a:sym typeface="Wingdings" panose="05000000000000000000" pitchFamily="2" charset="2"/>
              </a:rPr>
              <a:t>  </a:t>
            </a:r>
            <a:r>
              <a:rPr lang="zh-CN" altLang="en-US" sz="2400" dirty="0">
                <a:latin typeface="楷体_GB2312" pitchFamily="1" charset="-122"/>
                <a:ea typeface="楷体_GB2312" pitchFamily="1" charset="-122"/>
                <a:sym typeface="Wingdings" panose="05000000000000000000" pitchFamily="2" charset="2"/>
              </a:rPr>
              <a:t>尤其是运用准时制的车间，无论原材料，还是零部件，都需要准时送达，在运用RFID技术以后，及时性能够得到很大程度的提升，生产效率更高。</a:t>
            </a:r>
            <a:endParaRPr lang="zh-CN" altLang="en-US" sz="2400" dirty="0">
              <a:latin typeface="楷体_GB2312" pitchFamily="1" charset="-122"/>
              <a:ea typeface="楷体_GB2312" pitchFamily="1" charset="-122"/>
              <a:sym typeface="Wingdings" panose="05000000000000000000" pitchFamily="2" charset="2"/>
            </a:endParaRPr>
          </a:p>
        </p:txBody>
      </p:sp>
      <p:sp>
        <p:nvSpPr>
          <p:cNvPr id="5121" name="Rectangle 2"/>
          <p:cNvSpPr>
            <a:spLocks noGrp="1"/>
          </p:cNvSpPr>
          <p:nvPr>
            <p:ph type="title" idx="4294967295"/>
          </p:nvPr>
        </p:nvSpPr>
        <p:spPr>
          <a:xfrm>
            <a:off x="622618" y="548323"/>
            <a:ext cx="8229600" cy="1143000"/>
          </a:xfrm>
          <a:prstGeom prst="rect">
            <a:avLst/>
          </a:prstGeom>
          <a:noFill/>
          <a:ln w="9525">
            <a:noFill/>
          </a:ln>
        </p:spPr>
        <p:txBody>
          <a:bodyPr anchor="t" anchorCtr="0"/>
          <a:p>
            <a:pPr eaLnBrk="1" hangingPunct="1"/>
            <a:r>
              <a:rPr lang="zh-CN" altLang="en-US" sz="4800" b="1" dirty="0"/>
              <a:t>四、具体环节中的应用</a:t>
            </a:r>
            <a:endParaRPr lang="zh-CN" altLang="en-US" sz="4800" b="1" dirty="0"/>
          </a:p>
        </p:txBody>
      </p:sp>
      <p:pic>
        <p:nvPicPr>
          <p:cNvPr id="2" name="图片 1"/>
          <p:cNvPicPr>
            <a:picLocks noChangeAspect="1"/>
          </p:cNvPicPr>
          <p:nvPr/>
        </p:nvPicPr>
        <p:blipFill>
          <a:blip r:embed="rId2"/>
          <a:stretch>
            <a:fillRect/>
          </a:stretch>
        </p:blipFill>
        <p:spPr>
          <a:xfrm>
            <a:off x="1559560" y="764540"/>
            <a:ext cx="9694545" cy="52311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childTnLst>
                                    <p:set>
                                      <p:cBhvr>
                                        <p:cTn id="10" dur="1" fill="hold">
                                          <p:stCondLst>
                                            <p:cond delay="0"/>
                                          </p:stCondLst>
                                        </p:cTn>
                                        <p:tgtEl>
                                          <p:spTgt spid="51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fill="hold"/>
                                        <p:tgtEl>
                                          <p:spTgt spid="2"/>
                                        </p:tgtEl>
                                        <p:attrNameLst>
                                          <p:attrName>ppt_x</p:attrName>
                                        </p:attrNameLst>
                                      </p:cBhvr>
                                      <p:tavLst>
                                        <p:tav tm="0">
                                          <p:val>
                                            <p:strVal val="#ppt_x"/>
                                          </p:val>
                                        </p:tav>
                                        <p:tav tm="100000">
                                          <p:val>
                                            <p:strVal val="#ppt_x"/>
                                          </p:val>
                                        </p:tav>
                                      </p:tavLst>
                                    </p:anim>
                                    <p:anim calcmode="lin" valueType="num">
                                      <p:cBhvr additive="base">
                                        <p:cTn id="2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1" grpId="0"/>
      <p:bldP spid="5121" grpId="1"/>
      <p:bldP spid="10243" grpId="0" uiExpand="1" build="p"/>
      <p:bldP spid="10243" grpId="1" build="p"/>
      <p:bldP spid="5121" grpId="2"/>
      <p:bldP spid="5121" grpId="3"/>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10243" name="Rectangle 3"/>
          <p:cNvSpPr>
            <a:spLocks noGrp="1"/>
          </p:cNvSpPr>
          <p:nvPr>
            <p:ph idx="4294967295"/>
          </p:nvPr>
        </p:nvSpPr>
        <p:spPr>
          <a:xfrm>
            <a:off x="695325" y="412115"/>
            <a:ext cx="11133455" cy="4321175"/>
          </a:xfrm>
          <a:prstGeom prst="rect">
            <a:avLst/>
          </a:prstGeom>
          <a:noFill/>
          <a:ln w="9525">
            <a:noFill/>
          </a:ln>
        </p:spPr>
        <p:txBody>
          <a:bodyPr anchor="t" anchorCtr="0"/>
          <a:p>
            <a:pPr eaLnBrk="1" hangingPunct="1">
              <a:lnSpc>
                <a:spcPct val="150000"/>
              </a:lnSpc>
              <a:buFontTx/>
              <a:buNone/>
            </a:pPr>
            <a:r>
              <a:rPr lang="en-US" altLang="zh-CN" dirty="0">
                <a:latin typeface="楷体_GB2312" pitchFamily="1" charset="-122"/>
                <a:ea typeface="楷体_GB2312" pitchFamily="1" charset="-122"/>
                <a:sym typeface="Wingdings" panose="05000000000000000000" pitchFamily="2" charset="2"/>
              </a:rPr>
              <a:t>2.</a:t>
            </a:r>
            <a:r>
              <a:rPr lang="zh-CN" altLang="en-US" dirty="0">
                <a:latin typeface="楷体_GB2312" pitchFamily="1" charset="-122"/>
                <a:ea typeface="楷体_GB2312" pitchFamily="1" charset="-122"/>
                <a:sym typeface="Wingdings" panose="05000000000000000000" pitchFamily="2" charset="2"/>
              </a:rPr>
              <a:t>仓储环节</a:t>
            </a:r>
            <a:endParaRPr sz="2400" dirty="0">
              <a:latin typeface="楷体_GB2312" pitchFamily="1" charset="-122"/>
              <a:ea typeface="楷体_GB2312" pitchFamily="1" charset="-122"/>
              <a:sym typeface="Wingdings" panose="05000000000000000000" pitchFamily="2" charset="2"/>
            </a:endParaRPr>
          </a:p>
          <a:p>
            <a:pPr eaLnBrk="1" hangingPunct="1">
              <a:lnSpc>
                <a:spcPct val="150000"/>
              </a:lnSpc>
              <a:buFontTx/>
              <a:buNone/>
            </a:pPr>
            <a:r>
              <a:rPr lang="en-US" sz="2400" dirty="0">
                <a:latin typeface="楷体_GB2312" pitchFamily="1" charset="-122"/>
                <a:ea typeface="楷体_GB2312" pitchFamily="1" charset="-122"/>
                <a:sym typeface="Wingdings" panose="05000000000000000000" pitchFamily="2" charset="2"/>
              </a:rPr>
              <a:t>    </a:t>
            </a:r>
            <a:r>
              <a:rPr sz="2400" dirty="0">
                <a:latin typeface="楷体_GB2312" pitchFamily="1" charset="-122"/>
                <a:ea typeface="楷体_GB2312" pitchFamily="1" charset="-122"/>
                <a:sym typeface="Wingdings" panose="05000000000000000000" pitchFamily="2" charset="2"/>
              </a:rPr>
              <a:t>在这一环节中，RFID技术广泛用于货物的存取以及库存的盘点。将标签贴在物品或物品的包装箱上，在仓库门口设置读写器，在物品入库的过程中，便能够实现自动清点，还可以对库存物品实现实时监控，发现缺货时能够及时补货，从而使库存管理的效率大大提升。</a:t>
            </a:r>
            <a:endParaRPr sz="2400" dirty="0">
              <a:latin typeface="楷体_GB2312" pitchFamily="1" charset="-122"/>
              <a:ea typeface="楷体_GB2312" pitchFamily="1" charset="-122"/>
              <a:sym typeface="Wingdings" panose="05000000000000000000" pitchFamily="2" charset="2"/>
            </a:endParaRPr>
          </a:p>
        </p:txBody>
      </p:sp>
      <p:pic>
        <p:nvPicPr>
          <p:cNvPr id="3" name="图片 2"/>
          <p:cNvPicPr>
            <a:picLocks noChangeAspect="1"/>
          </p:cNvPicPr>
          <p:nvPr/>
        </p:nvPicPr>
        <p:blipFill>
          <a:blip r:embed="rId2"/>
          <a:stretch>
            <a:fillRect/>
          </a:stretch>
        </p:blipFill>
        <p:spPr>
          <a:xfrm>
            <a:off x="1443355" y="620395"/>
            <a:ext cx="9305925" cy="56292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uiExpand="1" build="p"/>
      <p:bldP spid="10243" grpId="1" build="p"/>
    </p:bldLst>
  </p:timing>
</p:sld>
</file>

<file path=ppt/theme/theme1.xml><?xml version="1.0" encoding="utf-8"?>
<a:theme xmlns:a="http://schemas.openxmlformats.org/drawingml/2006/main" name="A000120140530A99PPBG">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2703</Words>
  <Application>WPS 演示</Application>
  <PresentationFormat>宽屏</PresentationFormat>
  <Paragraphs>103</Paragraphs>
  <Slides>20</Slides>
  <Notes>26</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20</vt:i4>
      </vt:variant>
    </vt:vector>
  </HeadingPairs>
  <TitlesOfParts>
    <vt:vector size="33" baseType="lpstr">
      <vt:lpstr>Arial</vt:lpstr>
      <vt:lpstr>宋体</vt:lpstr>
      <vt:lpstr>Wingdings</vt:lpstr>
      <vt:lpstr>Calibri Light</vt:lpstr>
      <vt:lpstr>微软雅黑</vt:lpstr>
      <vt:lpstr>隶书</vt:lpstr>
      <vt:lpstr>有爱新黑 CN</vt:lpstr>
      <vt:lpstr>楷体_GB2312</vt:lpstr>
      <vt:lpstr>新宋体</vt:lpstr>
      <vt:lpstr>Calibri</vt:lpstr>
      <vt:lpstr>黑体</vt:lpstr>
      <vt:lpstr>Arial Unicode MS</vt:lpstr>
      <vt:lpstr>A000120140530A99PPBG</vt:lpstr>
      <vt:lpstr>PowerPoint 演示文稿</vt:lpstr>
      <vt:lpstr>一、RF1D概述</vt:lpstr>
      <vt:lpstr>二、明确概念</vt:lpstr>
      <vt:lpstr>PowerPoint 演示文稿</vt:lpstr>
      <vt:lpstr>PowerPoint 演示文稿</vt:lpstr>
      <vt:lpstr>PowerPoint 演示文稿</vt:lpstr>
      <vt:lpstr>三、RFID在物流与供应链管理中的应用</vt:lpstr>
      <vt:lpstr>四、具体环节中的应用</vt:lpstr>
      <vt:lpstr>PowerPoint 演示文稿</vt:lpstr>
      <vt:lpstr>PowerPoint 演示文稿</vt:lpstr>
      <vt:lpstr>PowerPoint 演示文稿</vt:lpstr>
      <vt:lpstr>PowerPoint 演示文稿</vt:lpstr>
      <vt:lpstr>五、应用实例 </vt:lpstr>
      <vt:lpstr>六、应用RFID技术的优点 </vt:lpstr>
      <vt:lpstr>PowerPoint 演示文稿</vt:lpstr>
      <vt:lpstr>七、技术应用过程中存在的问题  </vt:lpstr>
      <vt:lpstr>PowerPoint 演示文稿</vt:lpstr>
      <vt:lpstr>PowerPoint 演示文稿</vt:lpstr>
      <vt:lpstr>八、总结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讨论</dc:title>
  <dc:creator>Administrator</dc:creator>
  <cp:lastModifiedBy>言清欢</cp:lastModifiedBy>
  <cp:revision>117</cp:revision>
  <dcterms:created xsi:type="dcterms:W3CDTF">2012-06-06T01:30:00Z</dcterms:created>
  <dcterms:modified xsi:type="dcterms:W3CDTF">2022-04-21T14:30:56Z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ICV">
    <vt:lpwstr>EFE3A21487D0465A96AD8C2CA83C318B</vt:lpwstr>
  </property>
</Properties>
</file>

<file path=docProps/thumbnail.jpeg>
</file>